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Nunito"/>
      <p:regular r:id="rId41"/>
      <p:bold r:id="rId42"/>
      <p:italic r:id="rId43"/>
      <p:boldItalic r:id="rId44"/>
    </p:embeddedFont>
    <p:embeddedFont>
      <p:font typeface="Maven Pro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F9F966-2862-4852-90F1-1845FC58F02E}">
  <a:tblStyle styleId="{82F9F966-2862-4852-90F1-1845FC58F0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22" Type="http://schemas.openxmlformats.org/officeDocument/2006/relationships/slide" Target="slides/slide16.xml"/><Relationship Id="rId44" Type="http://schemas.openxmlformats.org/officeDocument/2006/relationships/font" Target="fonts/Nunito-boldItalic.fntdata"/><Relationship Id="rId21" Type="http://schemas.openxmlformats.org/officeDocument/2006/relationships/slide" Target="slides/slide15.xml"/><Relationship Id="rId43" Type="http://schemas.openxmlformats.org/officeDocument/2006/relationships/font" Target="fonts/Nunito-italic.fntdata"/><Relationship Id="rId24" Type="http://schemas.openxmlformats.org/officeDocument/2006/relationships/slide" Target="slides/slide18.xml"/><Relationship Id="rId46" Type="http://schemas.openxmlformats.org/officeDocument/2006/relationships/font" Target="fonts/MavenPro-bold.fntdata"/><Relationship Id="rId23" Type="http://schemas.openxmlformats.org/officeDocument/2006/relationships/slide" Target="slides/slide17.xml"/><Relationship Id="rId45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3436e05f6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3436e05f6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3436e05f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3436e05f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3436e05f6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3436e05f6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3436e05f6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3436e05f6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35d607fc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35d607fc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35d607fc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35d607fc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35d607fc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35d607fc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Total Error es 1 o 0 la </a:t>
            </a:r>
            <a:r>
              <a:rPr lang="en"/>
              <a:t>ecuación</a:t>
            </a:r>
            <a:r>
              <a:rPr lang="en"/>
              <a:t> se rompe toda. En la </a:t>
            </a:r>
            <a:r>
              <a:rPr lang="en"/>
              <a:t>práctica</a:t>
            </a:r>
            <a:r>
              <a:rPr lang="en"/>
              <a:t> si eso pasa se añade siempre un factor pequeño de error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35d607fc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35d607fc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35d607fc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35d607fc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3d530b4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f3d530b4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3436e05f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3436e05f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3d530b48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3d530b48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3d530b48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3d530b48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3d530b48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3d530b4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f3d530b48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f3d530b48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3d530b48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f3d530b48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3d530b48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3d530b48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3d530b48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f3d530b48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193526b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2193526b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2193526b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2193526b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193526b9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2193526b9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35d607f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35d607f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193526b9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193526b9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2193526b9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2193526b9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2193526b9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2193526b9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2193526b9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2193526b9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23436e05f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23436e05f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35d607fc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35d607fc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3436e05f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3436e05f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3436e05f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3436e05f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3436e05f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3436e05f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3436e05f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3436e05f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3436e05f6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3436e05f6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youtube.com/channel/UCtYLUTtgS3k1Fg4y5tAhLbw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5647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Ensambles: AdaBoost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Ing. Juan M. Rodríguez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Google Shape;351;p22"/>
          <p:cNvGraphicFramePr/>
          <p:nvPr/>
        </p:nvGraphicFramePr>
        <p:xfrm>
          <a:off x="176375" y="137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631450"/>
                <a:gridCol w="779650"/>
                <a:gridCol w="730275"/>
                <a:gridCol w="850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2" name="Google Shape;352;p22"/>
          <p:cNvSpPr txBox="1"/>
          <p:nvPr>
            <p:ph type="title"/>
          </p:nvPr>
        </p:nvSpPr>
        <p:spPr>
          <a:xfrm>
            <a:off x="1303800" y="598575"/>
            <a:ext cx="70305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graphicFrame>
        <p:nvGraphicFramePr>
          <p:cNvPr id="353" name="Google Shape;353;p22"/>
          <p:cNvGraphicFramePr/>
          <p:nvPr/>
        </p:nvGraphicFramePr>
        <p:xfrm>
          <a:off x="3217325" y="1372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8678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</a:tr>
              <a:tr h="38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4" name="Google Shape;354;p22"/>
          <p:cNvSpPr txBox="1"/>
          <p:nvPr/>
        </p:nvSpPr>
        <p:spPr>
          <a:xfrm>
            <a:off x="4268600" y="1382900"/>
            <a:ext cx="46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principio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todos los ejemplos, tienen el mismo peso.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5" name="Google Shape;355;p22"/>
          <p:cNvSpPr txBox="1"/>
          <p:nvPr/>
        </p:nvSpPr>
        <p:spPr>
          <a:xfrm>
            <a:off x="5838500" y="1783100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1 / #ejemplos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6" name="Google Shape;356;p22"/>
          <p:cNvSpPr txBox="1"/>
          <p:nvPr/>
        </p:nvSpPr>
        <p:spPr>
          <a:xfrm>
            <a:off x="4663725" y="226395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Hay que encontrar el atributo que mejor clasifica los ejemplos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7" name="Google Shape;357;p22"/>
          <p:cNvSpPr txBox="1"/>
          <p:nvPr/>
        </p:nvSpPr>
        <p:spPr>
          <a:xfrm>
            <a:off x="5397525" y="2879550"/>
            <a:ext cx="25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Empezamos con “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Chest Pain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22"/>
          <p:cNvSpPr/>
          <p:nvPr/>
        </p:nvSpPr>
        <p:spPr>
          <a:xfrm>
            <a:off x="6039675" y="3360400"/>
            <a:ext cx="13122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Chest Pain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9" name="Google Shape;359;p22"/>
          <p:cNvSpPr/>
          <p:nvPr/>
        </p:nvSpPr>
        <p:spPr>
          <a:xfrm>
            <a:off x="4762500" y="40499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7200900" y="40499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</a:t>
            </a:r>
            <a:r>
              <a:rPr b="1" lang="en" sz="1000">
                <a:solidFill>
                  <a:srgbClr val="FFFFFF"/>
                </a:solidFill>
              </a:rPr>
              <a:t>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2                1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361" name="Google Shape;361;p22"/>
          <p:cNvCxnSpPr>
            <a:stCxn id="358" idx="2"/>
            <a:endCxn id="359" idx="0"/>
          </p:cNvCxnSpPr>
          <p:nvPr/>
        </p:nvCxnSpPr>
        <p:spPr>
          <a:xfrm flipH="1">
            <a:off x="5510475" y="3642700"/>
            <a:ext cx="11853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22"/>
          <p:cNvCxnSpPr>
            <a:stCxn id="358" idx="2"/>
            <a:endCxn id="360" idx="0"/>
          </p:cNvCxnSpPr>
          <p:nvPr/>
        </p:nvCxnSpPr>
        <p:spPr>
          <a:xfrm>
            <a:off x="6695775" y="3642700"/>
            <a:ext cx="12531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22"/>
          <p:cNvSpPr/>
          <p:nvPr/>
        </p:nvSpPr>
        <p:spPr>
          <a:xfrm>
            <a:off x="232825" y="1397000"/>
            <a:ext cx="501000" cy="35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"/>
          <p:cNvSpPr/>
          <p:nvPr/>
        </p:nvSpPr>
        <p:spPr>
          <a:xfrm>
            <a:off x="2381950" y="1399700"/>
            <a:ext cx="574200" cy="35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23"/>
          <p:cNvGraphicFramePr/>
          <p:nvPr/>
        </p:nvGraphicFramePr>
        <p:xfrm>
          <a:off x="176375" y="137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631450"/>
                <a:gridCol w="779650"/>
                <a:gridCol w="730275"/>
                <a:gridCol w="850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0" name="Google Shape;370;p23"/>
          <p:cNvSpPr txBox="1"/>
          <p:nvPr>
            <p:ph type="title"/>
          </p:nvPr>
        </p:nvSpPr>
        <p:spPr>
          <a:xfrm>
            <a:off x="1303800" y="598575"/>
            <a:ext cx="70305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graphicFrame>
        <p:nvGraphicFramePr>
          <p:cNvPr id="371" name="Google Shape;371;p23"/>
          <p:cNvGraphicFramePr/>
          <p:nvPr/>
        </p:nvGraphicFramePr>
        <p:xfrm>
          <a:off x="3217325" y="1372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8678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</a:tr>
              <a:tr h="38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2" name="Google Shape;372;p23"/>
          <p:cNvSpPr txBox="1"/>
          <p:nvPr/>
        </p:nvSpPr>
        <p:spPr>
          <a:xfrm>
            <a:off x="4268600" y="1382900"/>
            <a:ext cx="46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Al principio todos los ejemplos, tienen el mismo peso.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5838500" y="1783100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1 / #ejemplos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4663725" y="226395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Hay que encontrar el atributo que mejor clasifica los ejemplos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5242275" y="2802325"/>
            <a:ext cx="29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Seguimos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con “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Blocked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Arteries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23"/>
          <p:cNvSpPr/>
          <p:nvPr/>
        </p:nvSpPr>
        <p:spPr>
          <a:xfrm>
            <a:off x="5947825" y="3360400"/>
            <a:ext cx="1679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Blocked Arteries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7" name="Google Shape;377;p23"/>
          <p:cNvSpPr/>
          <p:nvPr/>
        </p:nvSpPr>
        <p:spPr>
          <a:xfrm>
            <a:off x="4762500" y="40499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3                3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78" name="Google Shape;378;p23"/>
          <p:cNvSpPr/>
          <p:nvPr/>
        </p:nvSpPr>
        <p:spPr>
          <a:xfrm>
            <a:off x="7200900" y="40499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1                1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379" name="Google Shape;379;p23"/>
          <p:cNvCxnSpPr>
            <a:stCxn id="376" idx="2"/>
            <a:endCxn id="377" idx="0"/>
          </p:cNvCxnSpPr>
          <p:nvPr/>
        </p:nvCxnSpPr>
        <p:spPr>
          <a:xfrm flipH="1">
            <a:off x="5510275" y="3642700"/>
            <a:ext cx="12771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23"/>
          <p:cNvCxnSpPr>
            <a:stCxn id="376" idx="2"/>
            <a:endCxn id="378" idx="0"/>
          </p:cNvCxnSpPr>
          <p:nvPr/>
        </p:nvCxnSpPr>
        <p:spPr>
          <a:xfrm>
            <a:off x="6787375" y="3642700"/>
            <a:ext cx="11613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23"/>
          <p:cNvSpPr/>
          <p:nvPr/>
        </p:nvSpPr>
        <p:spPr>
          <a:xfrm>
            <a:off x="881925" y="1414275"/>
            <a:ext cx="613800" cy="35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3"/>
          <p:cNvSpPr/>
          <p:nvPr/>
        </p:nvSpPr>
        <p:spPr>
          <a:xfrm>
            <a:off x="2381950" y="1399700"/>
            <a:ext cx="574200" cy="35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4"/>
          <p:cNvGraphicFramePr/>
          <p:nvPr/>
        </p:nvGraphicFramePr>
        <p:xfrm>
          <a:off x="176375" y="137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631450"/>
                <a:gridCol w="779650"/>
                <a:gridCol w="730275"/>
                <a:gridCol w="850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8" name="Google Shape;388;p24"/>
          <p:cNvSpPr txBox="1"/>
          <p:nvPr>
            <p:ph type="title"/>
          </p:nvPr>
        </p:nvSpPr>
        <p:spPr>
          <a:xfrm>
            <a:off x="1303800" y="598575"/>
            <a:ext cx="70305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graphicFrame>
        <p:nvGraphicFramePr>
          <p:cNvPr id="389" name="Google Shape;389;p24"/>
          <p:cNvGraphicFramePr/>
          <p:nvPr/>
        </p:nvGraphicFramePr>
        <p:xfrm>
          <a:off x="3217325" y="1372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8678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5A6BD"/>
                    </a:solidFill>
                  </a:tcPr>
                </a:tc>
              </a:tr>
              <a:tr h="38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0" name="Google Shape;390;p24"/>
          <p:cNvSpPr txBox="1"/>
          <p:nvPr/>
        </p:nvSpPr>
        <p:spPr>
          <a:xfrm>
            <a:off x="4268600" y="1382900"/>
            <a:ext cx="46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Al principio todos los ejemplos, tienen el mismo peso.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24"/>
          <p:cNvSpPr txBox="1"/>
          <p:nvPr/>
        </p:nvSpPr>
        <p:spPr>
          <a:xfrm>
            <a:off x="5838500" y="1783100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1 / #ejemplos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5249325" y="2171550"/>
            <a:ext cx="29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Seguimos con “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Patient Weight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5750275" y="3360400"/>
            <a:ext cx="2138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Patient Weight &gt; 176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4" name="Google Shape;394;p24"/>
          <p:cNvSpPr/>
          <p:nvPr/>
        </p:nvSpPr>
        <p:spPr>
          <a:xfrm>
            <a:off x="4762500" y="40499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3                0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95" name="Google Shape;395;p24"/>
          <p:cNvSpPr/>
          <p:nvPr/>
        </p:nvSpPr>
        <p:spPr>
          <a:xfrm>
            <a:off x="7200900" y="40499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4                1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396" name="Google Shape;396;p24"/>
          <p:cNvCxnSpPr>
            <a:stCxn id="393" idx="2"/>
            <a:endCxn id="394" idx="0"/>
          </p:cNvCxnSpPr>
          <p:nvPr/>
        </p:nvCxnSpPr>
        <p:spPr>
          <a:xfrm flipH="1">
            <a:off x="5510425" y="3642700"/>
            <a:ext cx="13089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24"/>
          <p:cNvCxnSpPr>
            <a:stCxn id="393" idx="2"/>
            <a:endCxn id="395" idx="0"/>
          </p:cNvCxnSpPr>
          <p:nvPr/>
        </p:nvCxnSpPr>
        <p:spPr>
          <a:xfrm>
            <a:off x="6819325" y="3642700"/>
            <a:ext cx="11295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24"/>
          <p:cNvSpPr/>
          <p:nvPr/>
        </p:nvSpPr>
        <p:spPr>
          <a:xfrm>
            <a:off x="1636875" y="1414263"/>
            <a:ext cx="613800" cy="35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4"/>
          <p:cNvSpPr/>
          <p:nvPr/>
        </p:nvSpPr>
        <p:spPr>
          <a:xfrm>
            <a:off x="2381950" y="1399700"/>
            <a:ext cx="574200" cy="35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"/>
          <p:cNvSpPr txBox="1"/>
          <p:nvPr/>
        </p:nvSpPr>
        <p:spPr>
          <a:xfrm>
            <a:off x="4787275" y="2571750"/>
            <a:ext cx="40641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Usamos la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técnica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que se describió en la clase de árboles (C4.5) para determinar el valor 176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"/>
          <p:cNvSpPr txBox="1"/>
          <p:nvPr>
            <p:ph type="title"/>
          </p:nvPr>
        </p:nvSpPr>
        <p:spPr>
          <a:xfrm>
            <a:off x="584150" y="125850"/>
            <a:ext cx="350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406" name="Google Shape;406;p25"/>
          <p:cNvSpPr txBox="1"/>
          <p:nvPr>
            <p:ph idx="1" type="body"/>
          </p:nvPr>
        </p:nvSpPr>
        <p:spPr>
          <a:xfrm>
            <a:off x="275150" y="1464150"/>
            <a:ext cx="22155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Calculamos el indice de Gini, para los 3 </a:t>
            </a:r>
            <a:r>
              <a:rPr b="1" i="1" lang="en"/>
              <a:t>stumps</a:t>
            </a:r>
            <a:r>
              <a:rPr lang="en"/>
              <a:t> o tocones </a:t>
            </a:r>
            <a:endParaRPr/>
          </a:p>
        </p:txBody>
      </p:sp>
      <p:sp>
        <p:nvSpPr>
          <p:cNvPr id="407" name="Google Shape;407;p25"/>
          <p:cNvSpPr/>
          <p:nvPr/>
        </p:nvSpPr>
        <p:spPr>
          <a:xfrm>
            <a:off x="6328950" y="531125"/>
            <a:ext cx="13122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Chest Pain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8" name="Google Shape;408;p25"/>
          <p:cNvSpPr/>
          <p:nvPr/>
        </p:nvSpPr>
        <p:spPr>
          <a:xfrm>
            <a:off x="5171725" y="1048075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09" name="Google Shape;409;p25"/>
          <p:cNvSpPr/>
          <p:nvPr/>
        </p:nvSpPr>
        <p:spPr>
          <a:xfrm>
            <a:off x="7456350" y="1048075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2                1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410" name="Google Shape;410;p25"/>
          <p:cNvCxnSpPr>
            <a:stCxn id="407" idx="2"/>
            <a:endCxn id="408" idx="0"/>
          </p:cNvCxnSpPr>
          <p:nvPr/>
        </p:nvCxnSpPr>
        <p:spPr>
          <a:xfrm flipH="1">
            <a:off x="5919750" y="813425"/>
            <a:ext cx="1065300" cy="23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25"/>
          <p:cNvCxnSpPr>
            <a:stCxn id="407" idx="2"/>
            <a:endCxn id="409" idx="0"/>
          </p:cNvCxnSpPr>
          <p:nvPr/>
        </p:nvCxnSpPr>
        <p:spPr>
          <a:xfrm>
            <a:off x="6985050" y="813425"/>
            <a:ext cx="1219200" cy="23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25"/>
          <p:cNvSpPr/>
          <p:nvPr/>
        </p:nvSpPr>
        <p:spPr>
          <a:xfrm>
            <a:off x="5017950" y="25630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3                3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13" name="Google Shape;413;p25"/>
          <p:cNvSpPr/>
          <p:nvPr/>
        </p:nvSpPr>
        <p:spPr>
          <a:xfrm>
            <a:off x="7456350" y="25630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1                1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414" name="Google Shape;414;p25"/>
          <p:cNvCxnSpPr>
            <a:stCxn id="415" idx="2"/>
            <a:endCxn id="412" idx="0"/>
          </p:cNvCxnSpPr>
          <p:nvPr/>
        </p:nvCxnSpPr>
        <p:spPr>
          <a:xfrm flipH="1">
            <a:off x="5765725" y="2289850"/>
            <a:ext cx="1277100" cy="27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25"/>
          <p:cNvCxnSpPr>
            <a:stCxn id="415" idx="2"/>
            <a:endCxn id="413" idx="0"/>
          </p:cNvCxnSpPr>
          <p:nvPr/>
        </p:nvCxnSpPr>
        <p:spPr>
          <a:xfrm>
            <a:off x="7042825" y="2289850"/>
            <a:ext cx="1161300" cy="27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25"/>
          <p:cNvSpPr/>
          <p:nvPr/>
        </p:nvSpPr>
        <p:spPr>
          <a:xfrm>
            <a:off x="6005725" y="3557950"/>
            <a:ext cx="2138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Patient Weight &gt; 176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8" name="Google Shape;418;p25"/>
          <p:cNvSpPr/>
          <p:nvPr/>
        </p:nvSpPr>
        <p:spPr>
          <a:xfrm>
            <a:off x="5017950" y="424745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3                0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19" name="Google Shape;419;p25"/>
          <p:cNvSpPr/>
          <p:nvPr/>
        </p:nvSpPr>
        <p:spPr>
          <a:xfrm>
            <a:off x="7456350" y="424745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4                1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420" name="Google Shape;420;p25"/>
          <p:cNvCxnSpPr>
            <a:stCxn id="417" idx="2"/>
            <a:endCxn id="418" idx="0"/>
          </p:cNvCxnSpPr>
          <p:nvPr/>
        </p:nvCxnSpPr>
        <p:spPr>
          <a:xfrm flipH="1">
            <a:off x="5765875" y="3840250"/>
            <a:ext cx="13089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25"/>
          <p:cNvCxnSpPr>
            <a:stCxn id="417" idx="2"/>
            <a:endCxn id="419" idx="0"/>
          </p:cNvCxnSpPr>
          <p:nvPr/>
        </p:nvCxnSpPr>
        <p:spPr>
          <a:xfrm>
            <a:off x="7074775" y="3840250"/>
            <a:ext cx="11295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25"/>
          <p:cNvSpPr/>
          <p:nvPr/>
        </p:nvSpPr>
        <p:spPr>
          <a:xfrm>
            <a:off x="6203275" y="2007550"/>
            <a:ext cx="1679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Blocked Arteries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3370600" y="1246675"/>
            <a:ext cx="6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0.47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3370600" y="2761600"/>
            <a:ext cx="6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0.5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4" name="Google Shape;424;p25"/>
          <p:cNvSpPr txBox="1"/>
          <p:nvPr/>
        </p:nvSpPr>
        <p:spPr>
          <a:xfrm>
            <a:off x="3370600" y="4433150"/>
            <a:ext cx="6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0.2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25" name="Google Shape;425;p25"/>
          <p:cNvCxnSpPr>
            <a:stCxn id="408" idx="1"/>
            <a:endCxn id="422" idx="3"/>
          </p:cNvCxnSpPr>
          <p:nvPr/>
        </p:nvCxnSpPr>
        <p:spPr>
          <a:xfrm rot="10800000">
            <a:off x="3991825" y="1446775"/>
            <a:ext cx="117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25"/>
          <p:cNvCxnSpPr>
            <a:stCxn id="412" idx="1"/>
            <a:endCxn id="423" idx="3"/>
          </p:cNvCxnSpPr>
          <p:nvPr/>
        </p:nvCxnSpPr>
        <p:spPr>
          <a:xfrm rot="10800000">
            <a:off x="3991950" y="2961700"/>
            <a:ext cx="10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25"/>
          <p:cNvCxnSpPr>
            <a:stCxn id="418" idx="1"/>
            <a:endCxn id="424" idx="3"/>
          </p:cNvCxnSpPr>
          <p:nvPr/>
        </p:nvCxnSpPr>
        <p:spPr>
          <a:xfrm rot="10800000">
            <a:off x="3991950" y="4633250"/>
            <a:ext cx="10260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25"/>
          <p:cNvSpPr/>
          <p:nvPr/>
        </p:nvSpPr>
        <p:spPr>
          <a:xfrm>
            <a:off x="3155075" y="4226275"/>
            <a:ext cx="1026000" cy="7974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"/>
          <p:cNvSpPr txBox="1"/>
          <p:nvPr/>
        </p:nvSpPr>
        <p:spPr>
          <a:xfrm>
            <a:off x="659000" y="3414600"/>
            <a:ext cx="3358500" cy="615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Esta impureza es la más baja. Este será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Nuestro primer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tocón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del bosque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30" name="Google Shape;430;p25"/>
          <p:cNvCxnSpPr>
            <a:stCxn id="429" idx="3"/>
            <a:endCxn id="417" idx="1"/>
          </p:cNvCxnSpPr>
          <p:nvPr/>
        </p:nvCxnSpPr>
        <p:spPr>
          <a:xfrm flipH="1" rot="10800000">
            <a:off x="4017500" y="3699000"/>
            <a:ext cx="1988100" cy="23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6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436" name="Google Shape;436;p26"/>
          <p:cNvSpPr txBox="1"/>
          <p:nvPr>
            <p:ph idx="1" type="body"/>
          </p:nvPr>
        </p:nvSpPr>
        <p:spPr>
          <a:xfrm>
            <a:off x="1155625" y="736275"/>
            <a:ext cx="7353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Tenemos que calcular el peso relativo del tocón en el clasificador final. Esta ponderación es llamada: </a:t>
            </a:r>
            <a:r>
              <a:rPr b="1" i="1" lang="en"/>
              <a:t>Amount of say </a:t>
            </a:r>
            <a:r>
              <a:rPr lang="en"/>
              <a:t>y para calcularla necesitamos el </a:t>
            </a:r>
            <a:r>
              <a:rPr b="1" lang="en"/>
              <a:t>Error Total </a:t>
            </a:r>
            <a:r>
              <a:rPr lang="en"/>
              <a:t>del tocón</a:t>
            </a:r>
            <a:r>
              <a:rPr b="1" i="1" lang="en"/>
              <a:t>.</a:t>
            </a: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5829325" y="1914000"/>
            <a:ext cx="2138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Patient Weight &gt; 176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8" name="Google Shape;438;p26"/>
          <p:cNvSpPr/>
          <p:nvPr/>
        </p:nvSpPr>
        <p:spPr>
          <a:xfrm>
            <a:off x="4841550" y="26035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3                0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39" name="Google Shape;439;p26"/>
          <p:cNvSpPr/>
          <p:nvPr/>
        </p:nvSpPr>
        <p:spPr>
          <a:xfrm>
            <a:off x="7279950" y="26035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4                1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440" name="Google Shape;440;p26"/>
          <p:cNvCxnSpPr>
            <a:stCxn id="437" idx="2"/>
            <a:endCxn id="438" idx="0"/>
          </p:cNvCxnSpPr>
          <p:nvPr/>
        </p:nvCxnSpPr>
        <p:spPr>
          <a:xfrm flipH="1">
            <a:off x="5589475" y="2196300"/>
            <a:ext cx="13089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26"/>
          <p:cNvCxnSpPr>
            <a:stCxn id="437" idx="2"/>
            <a:endCxn id="439" idx="0"/>
          </p:cNvCxnSpPr>
          <p:nvPr/>
        </p:nvCxnSpPr>
        <p:spPr>
          <a:xfrm>
            <a:off x="6898375" y="2196300"/>
            <a:ext cx="11295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26"/>
          <p:cNvSpPr/>
          <p:nvPr/>
        </p:nvSpPr>
        <p:spPr>
          <a:xfrm>
            <a:off x="5468050" y="2949225"/>
            <a:ext cx="804300" cy="507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6"/>
          <p:cNvSpPr/>
          <p:nvPr/>
        </p:nvSpPr>
        <p:spPr>
          <a:xfrm>
            <a:off x="7875700" y="2949225"/>
            <a:ext cx="804300" cy="507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" name="Google Shape;444;p26"/>
          <p:cNvCxnSpPr>
            <a:stCxn id="442" idx="4"/>
          </p:cNvCxnSpPr>
          <p:nvPr/>
        </p:nvCxnSpPr>
        <p:spPr>
          <a:xfrm>
            <a:off x="5870200" y="3457125"/>
            <a:ext cx="1030200" cy="543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26"/>
          <p:cNvCxnSpPr>
            <a:stCxn id="443" idx="4"/>
            <a:endCxn id="446" idx="0"/>
          </p:cNvCxnSpPr>
          <p:nvPr/>
        </p:nvCxnSpPr>
        <p:spPr>
          <a:xfrm flipH="1">
            <a:off x="6898450" y="3457125"/>
            <a:ext cx="1379400" cy="543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26"/>
          <p:cNvSpPr txBox="1"/>
          <p:nvPr/>
        </p:nvSpPr>
        <p:spPr>
          <a:xfrm>
            <a:off x="5259025" y="4000425"/>
            <a:ext cx="32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Hay un solo error en esta clasificación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47" name="Google Shape;447;p26"/>
          <p:cNvGraphicFramePr/>
          <p:nvPr/>
        </p:nvGraphicFramePr>
        <p:xfrm>
          <a:off x="11992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8" name="Google Shape;448;p26"/>
          <p:cNvSpPr/>
          <p:nvPr/>
        </p:nvSpPr>
        <p:spPr>
          <a:xfrm>
            <a:off x="56450" y="3118550"/>
            <a:ext cx="3725400" cy="338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6"/>
          <p:cNvSpPr/>
          <p:nvPr/>
        </p:nvSpPr>
        <p:spPr>
          <a:xfrm>
            <a:off x="2963325" y="3139725"/>
            <a:ext cx="339900" cy="282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0" name="Google Shape;450;p26"/>
          <p:cNvCxnSpPr>
            <a:stCxn id="449" idx="5"/>
            <a:endCxn id="451" idx="1"/>
          </p:cNvCxnSpPr>
          <p:nvPr/>
        </p:nvCxnSpPr>
        <p:spPr>
          <a:xfrm>
            <a:off x="3253448" y="3380683"/>
            <a:ext cx="1339800" cy="1370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1" name="Google Shape;451;p26"/>
          <p:cNvSpPr txBox="1"/>
          <p:nvPr/>
        </p:nvSpPr>
        <p:spPr>
          <a:xfrm>
            <a:off x="4593225" y="4550775"/>
            <a:ext cx="26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Error Total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cometido es 1/8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7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457" name="Google Shape;457;p27"/>
          <p:cNvSpPr txBox="1"/>
          <p:nvPr>
            <p:ph idx="1" type="body"/>
          </p:nvPr>
        </p:nvSpPr>
        <p:spPr>
          <a:xfrm>
            <a:off x="1155625" y="736275"/>
            <a:ext cx="70305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Tenemos que calcular el peso relativo del tocón en el clasificador final. Esta ponderación es llamada: </a:t>
            </a:r>
            <a:r>
              <a:rPr b="1" i="1" lang="en"/>
              <a:t>Amount of say </a:t>
            </a:r>
            <a:r>
              <a:rPr lang="en"/>
              <a:t>y para </a:t>
            </a:r>
            <a:r>
              <a:rPr lang="en"/>
              <a:t>calcularla</a:t>
            </a:r>
            <a:r>
              <a:rPr lang="en"/>
              <a:t> necesitamos el </a:t>
            </a:r>
            <a:r>
              <a:rPr b="1" lang="en"/>
              <a:t>Error Total </a:t>
            </a:r>
            <a:r>
              <a:rPr lang="en"/>
              <a:t>del tocón</a:t>
            </a:r>
            <a:r>
              <a:rPr b="1" i="1" lang="en"/>
              <a:t>.</a:t>
            </a:r>
            <a:endParaRPr/>
          </a:p>
        </p:txBody>
      </p:sp>
      <p:sp>
        <p:nvSpPr>
          <p:cNvPr id="458" name="Google Shape;458;p27"/>
          <p:cNvSpPr/>
          <p:nvPr/>
        </p:nvSpPr>
        <p:spPr>
          <a:xfrm>
            <a:off x="5779950" y="3388600"/>
            <a:ext cx="2138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Patient Weight &gt; 176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9" name="Google Shape;459;p27"/>
          <p:cNvSpPr/>
          <p:nvPr/>
        </p:nvSpPr>
        <p:spPr>
          <a:xfrm>
            <a:off x="4792175" y="40781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3                0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60" name="Google Shape;460;p27"/>
          <p:cNvSpPr/>
          <p:nvPr/>
        </p:nvSpPr>
        <p:spPr>
          <a:xfrm>
            <a:off x="7230575" y="40781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4                1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461" name="Google Shape;461;p27"/>
          <p:cNvCxnSpPr>
            <a:stCxn id="458" idx="2"/>
            <a:endCxn id="459" idx="0"/>
          </p:cNvCxnSpPr>
          <p:nvPr/>
        </p:nvCxnSpPr>
        <p:spPr>
          <a:xfrm flipH="1">
            <a:off x="5540100" y="3670900"/>
            <a:ext cx="13089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27"/>
          <p:cNvCxnSpPr>
            <a:stCxn id="458" idx="2"/>
            <a:endCxn id="460" idx="0"/>
          </p:cNvCxnSpPr>
          <p:nvPr/>
        </p:nvCxnSpPr>
        <p:spPr>
          <a:xfrm>
            <a:off x="6849000" y="3670900"/>
            <a:ext cx="11295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63" name="Google Shape;463;p27"/>
          <p:cNvGraphicFramePr/>
          <p:nvPr/>
        </p:nvGraphicFramePr>
        <p:xfrm>
          <a:off x="11992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4" name="Google Shape;464;p27"/>
          <p:cNvSpPr txBox="1"/>
          <p:nvPr/>
        </p:nvSpPr>
        <p:spPr>
          <a:xfrm>
            <a:off x="4466175" y="146050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Amount of Say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= ½ log ( </a:t>
            </a:r>
            <a:r>
              <a:rPr lang="en" u="sng">
                <a:latin typeface="Nunito"/>
                <a:ea typeface="Nunito"/>
                <a:cs typeface="Nunito"/>
                <a:sym typeface="Nunito"/>
              </a:rPr>
              <a:t> 1- Total Error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				      Total Error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8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470" name="Google Shape;470;p28"/>
          <p:cNvSpPr txBox="1"/>
          <p:nvPr>
            <p:ph idx="1" type="body"/>
          </p:nvPr>
        </p:nvSpPr>
        <p:spPr>
          <a:xfrm>
            <a:off x="1155625" y="736275"/>
            <a:ext cx="70305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Tenemos que calcular el peso relativo del tocón en el clasificador final. Esta ponderación es llamada: </a:t>
            </a:r>
            <a:r>
              <a:rPr b="1" i="1" lang="en"/>
              <a:t>Amount of say </a:t>
            </a:r>
            <a:r>
              <a:rPr lang="en"/>
              <a:t>y para calcularla necesitamos el </a:t>
            </a:r>
            <a:r>
              <a:rPr b="1" lang="en"/>
              <a:t>Error Total </a:t>
            </a:r>
            <a:r>
              <a:rPr lang="en"/>
              <a:t>del tocón</a:t>
            </a:r>
            <a:r>
              <a:rPr b="1" i="1" lang="en"/>
              <a:t>.</a:t>
            </a:r>
            <a:endParaRPr/>
          </a:p>
        </p:txBody>
      </p:sp>
      <p:sp>
        <p:nvSpPr>
          <p:cNvPr id="471" name="Google Shape;471;p28"/>
          <p:cNvSpPr/>
          <p:nvPr/>
        </p:nvSpPr>
        <p:spPr>
          <a:xfrm>
            <a:off x="5779950" y="3388600"/>
            <a:ext cx="2138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Patient Weight &gt; 176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2" name="Google Shape;472;p28"/>
          <p:cNvSpPr/>
          <p:nvPr/>
        </p:nvSpPr>
        <p:spPr>
          <a:xfrm>
            <a:off x="4792175" y="40781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3                0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73" name="Google Shape;473;p28"/>
          <p:cNvSpPr/>
          <p:nvPr/>
        </p:nvSpPr>
        <p:spPr>
          <a:xfrm>
            <a:off x="7230575" y="40781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4                1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474" name="Google Shape;474;p28"/>
          <p:cNvCxnSpPr>
            <a:stCxn id="471" idx="2"/>
            <a:endCxn id="472" idx="0"/>
          </p:cNvCxnSpPr>
          <p:nvPr/>
        </p:nvCxnSpPr>
        <p:spPr>
          <a:xfrm flipH="1">
            <a:off x="5540100" y="3670900"/>
            <a:ext cx="13089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28"/>
          <p:cNvCxnSpPr>
            <a:stCxn id="471" idx="2"/>
            <a:endCxn id="473" idx="0"/>
          </p:cNvCxnSpPr>
          <p:nvPr/>
        </p:nvCxnSpPr>
        <p:spPr>
          <a:xfrm>
            <a:off x="6849000" y="3670900"/>
            <a:ext cx="1129500" cy="40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28"/>
          <p:cNvSpPr txBox="1"/>
          <p:nvPr/>
        </p:nvSpPr>
        <p:spPr>
          <a:xfrm>
            <a:off x="4466175" y="146050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Amount of Say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= ½ ln ( </a:t>
            </a:r>
            <a:r>
              <a:rPr lang="en" u="sng">
                <a:latin typeface="Nunito"/>
                <a:ea typeface="Nunito"/>
                <a:cs typeface="Nunito"/>
                <a:sym typeface="Nunito"/>
              </a:rPr>
              <a:t> 1- Total Error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				      Total Error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7" name="Google Shape;4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50" y="1460500"/>
            <a:ext cx="2689326" cy="349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8"/>
          <p:cNvSpPr txBox="1"/>
          <p:nvPr/>
        </p:nvSpPr>
        <p:spPr>
          <a:xfrm>
            <a:off x="4466175" y="2057775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Amount of Say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= ½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ln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( </a:t>
            </a:r>
            <a:r>
              <a:rPr lang="en" u="sng">
                <a:latin typeface="Nunito"/>
                <a:ea typeface="Nunito"/>
                <a:cs typeface="Nunito"/>
                <a:sym typeface="Nunito"/>
              </a:rPr>
              <a:t> ⅞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) = ½ log(7)  = 0.97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				    ⅛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9" name="Google Shape;479;p28"/>
          <p:cNvSpPr txBox="1"/>
          <p:nvPr/>
        </p:nvSpPr>
        <p:spPr>
          <a:xfrm>
            <a:off x="6849000" y="2673400"/>
            <a:ext cx="14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ln= log natural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0" name="Google Shape;480;p28"/>
          <p:cNvCxnSpPr/>
          <p:nvPr/>
        </p:nvCxnSpPr>
        <p:spPr>
          <a:xfrm rot="10800000">
            <a:off x="1326600" y="2695150"/>
            <a:ext cx="6900" cy="18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8"/>
          <p:cNvCxnSpPr/>
          <p:nvPr/>
        </p:nvCxnSpPr>
        <p:spPr>
          <a:xfrm rot="10800000">
            <a:off x="903000" y="2716400"/>
            <a:ext cx="4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5704325" y="3143138"/>
            <a:ext cx="2138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Patient Weight &gt; 176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8" name="Google Shape;488;p29"/>
          <p:cNvSpPr/>
          <p:nvPr/>
        </p:nvSpPr>
        <p:spPr>
          <a:xfrm>
            <a:off x="4792175" y="40781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3                0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7230575" y="40781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4                1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490" name="Google Shape;490;p29"/>
          <p:cNvCxnSpPr>
            <a:stCxn id="487" idx="2"/>
            <a:endCxn id="488" idx="0"/>
          </p:cNvCxnSpPr>
          <p:nvPr/>
        </p:nvCxnSpPr>
        <p:spPr>
          <a:xfrm flipH="1">
            <a:off x="5540075" y="3425438"/>
            <a:ext cx="1233300" cy="65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29"/>
          <p:cNvCxnSpPr>
            <a:stCxn id="487" idx="2"/>
            <a:endCxn id="489" idx="0"/>
          </p:cNvCxnSpPr>
          <p:nvPr/>
        </p:nvCxnSpPr>
        <p:spPr>
          <a:xfrm>
            <a:off x="6773375" y="3425438"/>
            <a:ext cx="1205100" cy="65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92" name="Google Shape;492;p29"/>
          <p:cNvGraphicFramePr/>
          <p:nvPr/>
        </p:nvGraphicFramePr>
        <p:xfrm>
          <a:off x="11992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29"/>
          <p:cNvSpPr/>
          <p:nvPr/>
        </p:nvSpPr>
        <p:spPr>
          <a:xfrm>
            <a:off x="7944550" y="4459100"/>
            <a:ext cx="606900" cy="4515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4" name="Google Shape;494;p29"/>
          <p:cNvCxnSpPr>
            <a:stCxn id="493" idx="0"/>
          </p:cNvCxnSpPr>
          <p:nvPr/>
        </p:nvCxnSpPr>
        <p:spPr>
          <a:xfrm flipH="1" rot="5400000">
            <a:off x="5404600" y="1615700"/>
            <a:ext cx="1171200" cy="4515600"/>
          </a:xfrm>
          <a:prstGeom prst="curvedConnector2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5" name="Google Shape;495;p29"/>
          <p:cNvSpPr/>
          <p:nvPr/>
        </p:nvSpPr>
        <p:spPr>
          <a:xfrm>
            <a:off x="127000" y="3125600"/>
            <a:ext cx="3598200" cy="317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 txBox="1"/>
          <p:nvPr/>
        </p:nvSpPr>
        <p:spPr>
          <a:xfrm>
            <a:off x="4847175" y="2459625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Tenemos que focalizarnos en la instancia mal clasificada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502" name="Google Shape;502;p30"/>
          <p:cNvSpPr txBox="1"/>
          <p:nvPr>
            <p:ph idx="1" type="body"/>
          </p:nvPr>
        </p:nvSpPr>
        <p:spPr>
          <a:xfrm>
            <a:off x="1303800" y="1326450"/>
            <a:ext cx="70305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Solo tenemos que ver </a:t>
            </a:r>
            <a:r>
              <a:rPr lang="en"/>
              <a:t>cómo</a:t>
            </a:r>
            <a:r>
              <a:rPr lang="en"/>
              <a:t> modificamos los pesos, para que el </a:t>
            </a:r>
            <a:r>
              <a:rPr lang="en"/>
              <a:t>próximo</a:t>
            </a:r>
            <a:r>
              <a:rPr lang="en"/>
              <a:t> tocón que entrenemos tenga en cuenta los errores cometidos por el primero</a:t>
            </a:r>
            <a:endParaRPr/>
          </a:p>
        </p:txBody>
      </p:sp>
      <p:pic>
        <p:nvPicPr>
          <p:cNvPr id="503" name="Google Shape;5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75" y="2170175"/>
            <a:ext cx="83439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0"/>
          <p:cNvSpPr/>
          <p:nvPr/>
        </p:nvSpPr>
        <p:spPr>
          <a:xfrm>
            <a:off x="2885725" y="1996725"/>
            <a:ext cx="3111600" cy="2166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0"/>
          <p:cNvSpPr txBox="1"/>
          <p:nvPr>
            <p:ph idx="1" type="body"/>
          </p:nvPr>
        </p:nvSpPr>
        <p:spPr>
          <a:xfrm>
            <a:off x="1303800" y="4254375"/>
            <a:ext cx="70305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Aumentando el peso relativo de la instancia mal clasificada, y disminuyendo (no puede ser de otro modo, ya que todos los pesos suman 1) el de los </a:t>
            </a:r>
            <a:r>
              <a:rPr lang="en"/>
              <a:t>demás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1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511" name="Google Shape;511;p31"/>
          <p:cNvSpPr/>
          <p:nvPr/>
        </p:nvSpPr>
        <p:spPr>
          <a:xfrm>
            <a:off x="5704325" y="3143138"/>
            <a:ext cx="2138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Patient Weight &gt; 176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31"/>
          <p:cNvSpPr/>
          <p:nvPr/>
        </p:nvSpPr>
        <p:spPr>
          <a:xfrm>
            <a:off x="4792175" y="40781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3                0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513" name="Google Shape;513;p31"/>
          <p:cNvSpPr/>
          <p:nvPr/>
        </p:nvSpPr>
        <p:spPr>
          <a:xfrm>
            <a:off x="7230575" y="40781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4                1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514" name="Google Shape;514;p31"/>
          <p:cNvCxnSpPr>
            <a:stCxn id="511" idx="2"/>
            <a:endCxn id="512" idx="0"/>
          </p:cNvCxnSpPr>
          <p:nvPr/>
        </p:nvCxnSpPr>
        <p:spPr>
          <a:xfrm flipH="1">
            <a:off x="5540075" y="3425438"/>
            <a:ext cx="1233300" cy="65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31"/>
          <p:cNvCxnSpPr>
            <a:stCxn id="511" idx="2"/>
            <a:endCxn id="513" idx="0"/>
          </p:cNvCxnSpPr>
          <p:nvPr/>
        </p:nvCxnSpPr>
        <p:spPr>
          <a:xfrm>
            <a:off x="6773375" y="3425438"/>
            <a:ext cx="1205100" cy="65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16" name="Google Shape;516;p31"/>
          <p:cNvGraphicFramePr/>
          <p:nvPr/>
        </p:nvGraphicFramePr>
        <p:xfrm>
          <a:off x="11992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7" name="Google Shape;517;p31"/>
          <p:cNvSpPr/>
          <p:nvPr/>
        </p:nvSpPr>
        <p:spPr>
          <a:xfrm>
            <a:off x="127000" y="3125600"/>
            <a:ext cx="3598200" cy="317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1"/>
          <p:cNvSpPr txBox="1"/>
          <p:nvPr/>
        </p:nvSpPr>
        <p:spPr>
          <a:xfrm>
            <a:off x="3914375" y="1404875"/>
            <a:ext cx="49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New sample weight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= (sample weight) *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e </a:t>
            </a:r>
            <a:r>
              <a:rPr b="1" baseline="30000" lang="en">
                <a:latin typeface="Nunito"/>
                <a:ea typeface="Nunito"/>
                <a:cs typeface="Nunito"/>
                <a:sym typeface="Nunito"/>
              </a:rPr>
              <a:t>amount of say </a:t>
            </a:r>
            <a:endParaRPr b="1" baseline="30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9" name="Google Shape;519;p31"/>
          <p:cNvSpPr txBox="1"/>
          <p:nvPr/>
        </p:nvSpPr>
        <p:spPr>
          <a:xfrm>
            <a:off x="5601275" y="1836925"/>
            <a:ext cx="161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= (⅛) 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e </a:t>
            </a:r>
            <a:r>
              <a:rPr b="1" baseline="30000" lang="en">
                <a:latin typeface="Nunito"/>
                <a:ea typeface="Nunito"/>
                <a:cs typeface="Nunito"/>
                <a:sym typeface="Nunito"/>
              </a:rPr>
              <a:t>amount of say </a:t>
            </a:r>
            <a:endParaRPr b="1" baseline="30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20" name="Google Shape;520;p31"/>
          <p:cNvCxnSpPr>
            <a:stCxn id="517" idx="3"/>
            <a:endCxn id="519" idx="1"/>
          </p:cNvCxnSpPr>
          <p:nvPr/>
        </p:nvCxnSpPr>
        <p:spPr>
          <a:xfrm flipH="1" rot="10800000">
            <a:off x="3725200" y="2144600"/>
            <a:ext cx="1876200" cy="1139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pic>
        <p:nvPicPr>
          <p:cNvPr id="526" name="Google Shape;5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46" y="1446409"/>
            <a:ext cx="5001600" cy="34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2"/>
          <p:cNvSpPr txBox="1"/>
          <p:nvPr/>
        </p:nvSpPr>
        <p:spPr>
          <a:xfrm>
            <a:off x="4006100" y="727550"/>
            <a:ext cx="49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New sample weight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= (sample weight) *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e </a:t>
            </a:r>
            <a:r>
              <a:rPr b="1" baseline="30000" lang="en">
                <a:latin typeface="Nunito"/>
                <a:ea typeface="Nunito"/>
                <a:cs typeface="Nunito"/>
                <a:sym typeface="Nunito"/>
              </a:rPr>
              <a:t>amount of say </a:t>
            </a:r>
            <a:endParaRPr b="1" baseline="30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" name="Google Shape;528;p32"/>
          <p:cNvSpPr txBox="1"/>
          <p:nvPr/>
        </p:nvSpPr>
        <p:spPr>
          <a:xfrm>
            <a:off x="5693000" y="1159600"/>
            <a:ext cx="16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= (⅛) 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e </a:t>
            </a:r>
            <a:r>
              <a:rPr b="1" baseline="30000" lang="en">
                <a:latin typeface="Nunito"/>
                <a:ea typeface="Nunito"/>
                <a:cs typeface="Nunito"/>
                <a:sym typeface="Nunito"/>
              </a:rPr>
              <a:t>amount of say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9" name="Google Shape;529;p32"/>
          <p:cNvSpPr txBox="1"/>
          <p:nvPr/>
        </p:nvSpPr>
        <p:spPr>
          <a:xfrm>
            <a:off x="5564850" y="2566225"/>
            <a:ext cx="3399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Cómo se ve en esta gráfica: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baseline="30000" lang="en">
                <a:latin typeface="Nunito"/>
                <a:ea typeface="Nunito"/>
                <a:cs typeface="Nunito"/>
                <a:sym typeface="Nunito"/>
              </a:rPr>
              <a:t>“amount of say”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crece exponencialmente, pero si “amount of say” es relativamente bajo,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crecerá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menos que si es relativamente alto.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Además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al estar multiplicado por el peso anterior (que es un número entre 0 y 1), el nuevo peso será un número intermedio.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0" name="Google Shape;530;p32"/>
          <p:cNvSpPr txBox="1"/>
          <p:nvPr/>
        </p:nvSpPr>
        <p:spPr>
          <a:xfrm>
            <a:off x="5693000" y="1559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= (⅛) 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e </a:t>
            </a:r>
            <a:r>
              <a:rPr b="1" baseline="30000" lang="en">
                <a:latin typeface="Nunito"/>
                <a:ea typeface="Nunito"/>
                <a:cs typeface="Nunito"/>
                <a:sym typeface="Nunito"/>
              </a:rPr>
              <a:t>0.97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= ⅛ * 2.64  = 0.33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1" name="Google Shape;531;p32"/>
          <p:cNvSpPr/>
          <p:nvPr/>
        </p:nvSpPr>
        <p:spPr>
          <a:xfrm>
            <a:off x="7718775" y="1583500"/>
            <a:ext cx="479700" cy="32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5704325" y="3143138"/>
            <a:ext cx="2138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Patient Weight &gt; 176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8" name="Google Shape;538;p33"/>
          <p:cNvSpPr/>
          <p:nvPr/>
        </p:nvSpPr>
        <p:spPr>
          <a:xfrm>
            <a:off x="4792175" y="40781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YES: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3                0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539" name="Google Shape;539;p33"/>
          <p:cNvSpPr/>
          <p:nvPr/>
        </p:nvSpPr>
        <p:spPr>
          <a:xfrm>
            <a:off x="7230575" y="4078100"/>
            <a:ext cx="1495800" cy="797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NO: Heart Disease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</a:rPr>
              <a:t>Correct    Incorrect</a:t>
            </a:r>
            <a:endParaRPr b="1" sz="1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     4                1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540" name="Google Shape;540;p33"/>
          <p:cNvCxnSpPr>
            <a:stCxn id="537" idx="2"/>
            <a:endCxn id="538" idx="0"/>
          </p:cNvCxnSpPr>
          <p:nvPr/>
        </p:nvCxnSpPr>
        <p:spPr>
          <a:xfrm flipH="1">
            <a:off x="5540075" y="3425438"/>
            <a:ext cx="1233300" cy="65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33"/>
          <p:cNvCxnSpPr>
            <a:stCxn id="537" idx="2"/>
            <a:endCxn id="539" idx="0"/>
          </p:cNvCxnSpPr>
          <p:nvPr/>
        </p:nvCxnSpPr>
        <p:spPr>
          <a:xfrm>
            <a:off x="6773375" y="3425438"/>
            <a:ext cx="1205100" cy="65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42" name="Google Shape;542;p33"/>
          <p:cNvGraphicFramePr/>
          <p:nvPr/>
        </p:nvGraphicFramePr>
        <p:xfrm>
          <a:off x="11992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3" name="Google Shape;543;p33"/>
          <p:cNvSpPr/>
          <p:nvPr/>
        </p:nvSpPr>
        <p:spPr>
          <a:xfrm>
            <a:off x="162275" y="2017075"/>
            <a:ext cx="3513900" cy="10449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3"/>
          <p:cNvSpPr txBox="1"/>
          <p:nvPr/>
        </p:nvSpPr>
        <p:spPr>
          <a:xfrm>
            <a:off x="4473225" y="1307050"/>
            <a:ext cx="46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New sample weight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= (sample weight) *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e </a:t>
            </a:r>
            <a:r>
              <a:rPr b="1" baseline="30000" lang="en">
                <a:latin typeface="Nunito"/>
                <a:ea typeface="Nunito"/>
                <a:cs typeface="Nunito"/>
                <a:sym typeface="Nunito"/>
              </a:rPr>
              <a:t>-amount of say </a:t>
            </a:r>
            <a:endParaRPr b="1" baseline="30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5" name="Google Shape;545;p33"/>
          <p:cNvSpPr txBox="1"/>
          <p:nvPr/>
        </p:nvSpPr>
        <p:spPr>
          <a:xfrm>
            <a:off x="6156075" y="1707250"/>
            <a:ext cx="16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= (⅛) 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e </a:t>
            </a:r>
            <a:r>
              <a:rPr b="1" baseline="30000" lang="en">
                <a:latin typeface="Nunito"/>
                <a:ea typeface="Nunito"/>
                <a:cs typeface="Nunito"/>
                <a:sym typeface="Nunito"/>
              </a:rPr>
              <a:t>-amount of say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6" name="Google Shape;546;p33"/>
          <p:cNvSpPr/>
          <p:nvPr/>
        </p:nvSpPr>
        <p:spPr>
          <a:xfrm>
            <a:off x="162275" y="3531200"/>
            <a:ext cx="3513900" cy="1414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3"/>
          <p:cNvSpPr/>
          <p:nvPr/>
        </p:nvSpPr>
        <p:spPr>
          <a:xfrm>
            <a:off x="176400" y="3167950"/>
            <a:ext cx="3499800" cy="257400"/>
          </a:xfrm>
          <a:prstGeom prst="rect">
            <a:avLst/>
          </a:prstGeom>
          <a:solidFill>
            <a:srgbClr val="ABABAB">
              <a:alpha val="25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3"/>
          <p:cNvSpPr txBox="1"/>
          <p:nvPr/>
        </p:nvSpPr>
        <p:spPr>
          <a:xfrm>
            <a:off x="4377125" y="69145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Ahora hay que reducir el peso relativo de los ejemplos bien clasificados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49" name="Google Shape;549;p33"/>
          <p:cNvCxnSpPr>
            <a:stCxn id="548" idx="1"/>
            <a:endCxn id="543" idx="3"/>
          </p:cNvCxnSpPr>
          <p:nvPr/>
        </p:nvCxnSpPr>
        <p:spPr>
          <a:xfrm flipH="1">
            <a:off x="3676025" y="999250"/>
            <a:ext cx="701100" cy="1540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33"/>
          <p:cNvCxnSpPr>
            <a:stCxn id="548" idx="1"/>
            <a:endCxn id="546" idx="3"/>
          </p:cNvCxnSpPr>
          <p:nvPr/>
        </p:nvCxnSpPr>
        <p:spPr>
          <a:xfrm flipH="1">
            <a:off x="3676025" y="999250"/>
            <a:ext cx="701100" cy="3239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556" name="Google Shape;556;p34"/>
          <p:cNvSpPr txBox="1"/>
          <p:nvPr/>
        </p:nvSpPr>
        <p:spPr>
          <a:xfrm>
            <a:off x="4006100" y="727550"/>
            <a:ext cx="49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New sample weight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= (sample weight) *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e </a:t>
            </a:r>
            <a:r>
              <a:rPr b="1" baseline="30000" lang="en">
                <a:latin typeface="Nunito"/>
                <a:ea typeface="Nunito"/>
                <a:cs typeface="Nunito"/>
                <a:sym typeface="Nunito"/>
              </a:rPr>
              <a:t>-amount of say </a:t>
            </a:r>
            <a:endParaRPr b="1" baseline="30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7" name="Google Shape;557;p34"/>
          <p:cNvSpPr txBox="1"/>
          <p:nvPr/>
        </p:nvSpPr>
        <p:spPr>
          <a:xfrm>
            <a:off x="5693000" y="1159600"/>
            <a:ext cx="16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= (⅛) 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e </a:t>
            </a:r>
            <a:r>
              <a:rPr b="1" baseline="30000" lang="en">
                <a:latin typeface="Nunito"/>
                <a:ea typeface="Nunito"/>
                <a:cs typeface="Nunito"/>
                <a:sym typeface="Nunito"/>
              </a:rPr>
              <a:t>amount of say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8" name="Google Shape;558;p34"/>
          <p:cNvSpPr txBox="1"/>
          <p:nvPr/>
        </p:nvSpPr>
        <p:spPr>
          <a:xfrm>
            <a:off x="5317925" y="2053175"/>
            <a:ext cx="3646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Cómo se ve en esta gráfica: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baseline="30000" lang="en">
                <a:latin typeface="Nunito"/>
                <a:ea typeface="Nunito"/>
                <a:cs typeface="Nunito"/>
                <a:sym typeface="Nunito"/>
              </a:rPr>
              <a:t>-amount of say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decresce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exponencialmente, si </a:t>
            </a:r>
            <a:r>
              <a:rPr b="1" i="1" lang="en">
                <a:latin typeface="Nunito"/>
                <a:ea typeface="Nunito"/>
                <a:cs typeface="Nunito"/>
                <a:sym typeface="Nunito"/>
              </a:rPr>
              <a:t>amount of say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es relativamente bajo estará cerca de 1 (sin jamas llegar a 1).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Y si es relativamente alto, estará cerca de 0.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En otras palabras, si el </a:t>
            </a:r>
            <a:r>
              <a:rPr b="1" i="1" lang="en">
                <a:latin typeface="Nunito"/>
                <a:ea typeface="Nunito"/>
                <a:cs typeface="Nunito"/>
                <a:sym typeface="Nunito"/>
              </a:rPr>
              <a:t>amount of say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es muy bajo (el nodo anterior no tiene mucho que decir), los pesos serán multiplicados por 1, o un número cercano a 1 y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quedarán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casi igual. Pero si el nodo anterior tiene mucho que decir los pesos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serán disminuidos proporcionalmente.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9" name="Google Shape;559;p34"/>
          <p:cNvSpPr txBox="1"/>
          <p:nvPr/>
        </p:nvSpPr>
        <p:spPr>
          <a:xfrm>
            <a:off x="5693000" y="1559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= (⅛) 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e </a:t>
            </a:r>
            <a:r>
              <a:rPr b="1" baseline="30000" lang="en">
                <a:latin typeface="Nunito"/>
                <a:ea typeface="Nunito"/>
                <a:cs typeface="Nunito"/>
                <a:sym typeface="Nunito"/>
              </a:rPr>
              <a:t>-0.97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= ⅛ * 0.38  = 0.05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0" name="Google Shape;560;p34"/>
          <p:cNvSpPr/>
          <p:nvPr/>
        </p:nvSpPr>
        <p:spPr>
          <a:xfrm>
            <a:off x="7775200" y="1595650"/>
            <a:ext cx="423300" cy="32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0150"/>
            <a:ext cx="5165529" cy="37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5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graphicFrame>
        <p:nvGraphicFramePr>
          <p:cNvPr id="567" name="Google Shape;567;p35"/>
          <p:cNvGraphicFramePr/>
          <p:nvPr/>
        </p:nvGraphicFramePr>
        <p:xfrm>
          <a:off x="11992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8" name="Google Shape;568;p35"/>
          <p:cNvGraphicFramePr/>
          <p:nvPr/>
        </p:nvGraphicFramePr>
        <p:xfrm>
          <a:off x="3849500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New S.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 Weight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0.33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9" name="Google Shape;569;p35"/>
          <p:cNvSpPr txBox="1"/>
          <p:nvPr/>
        </p:nvSpPr>
        <p:spPr>
          <a:xfrm>
            <a:off x="4811875" y="71260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Agregamos la nueva columna con pesos y normalizamos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70" name="Google Shape;570;p35"/>
          <p:cNvGraphicFramePr/>
          <p:nvPr/>
        </p:nvGraphicFramePr>
        <p:xfrm>
          <a:off x="473567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Norm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. Weight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A5A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1" name="Google Shape;571;p35"/>
          <p:cNvSpPr txBox="1"/>
          <p:nvPr/>
        </p:nvSpPr>
        <p:spPr>
          <a:xfrm>
            <a:off x="5658550" y="1404875"/>
            <a:ext cx="325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Dividimos cada peso, por 0.68 (la suma de ellos), para normalizar los valores.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6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graphicFrame>
        <p:nvGraphicFramePr>
          <p:cNvPr id="577" name="Google Shape;577;p36"/>
          <p:cNvGraphicFramePr/>
          <p:nvPr/>
        </p:nvGraphicFramePr>
        <p:xfrm>
          <a:off x="11992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8" name="Google Shape;578;p36"/>
          <p:cNvSpPr txBox="1"/>
          <p:nvPr/>
        </p:nvSpPr>
        <p:spPr>
          <a:xfrm>
            <a:off x="4811875" y="71260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Reemplazamos la vieja columna de pesos con la nueva.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79" name="Google Shape;579;p36"/>
          <p:cNvCxnSpPr>
            <a:stCxn id="578" idx="1"/>
          </p:cNvCxnSpPr>
          <p:nvPr/>
        </p:nvCxnSpPr>
        <p:spPr>
          <a:xfrm flipH="1">
            <a:off x="3668875" y="1020400"/>
            <a:ext cx="1143000" cy="6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p36"/>
          <p:cNvSpPr txBox="1"/>
          <p:nvPr/>
        </p:nvSpPr>
        <p:spPr>
          <a:xfrm>
            <a:off x="4811875" y="1404875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 estos nuevos pesos, creamos el siguiente tocón (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stump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) del bosque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1" name="Google Shape;581;p36"/>
          <p:cNvSpPr txBox="1"/>
          <p:nvPr/>
        </p:nvSpPr>
        <p:spPr>
          <a:xfrm>
            <a:off x="6103075" y="2097150"/>
            <a:ext cx="14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2 posibilidades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2" name="Google Shape;582;p36"/>
          <p:cNvSpPr txBox="1"/>
          <p:nvPr/>
        </p:nvSpPr>
        <p:spPr>
          <a:xfrm>
            <a:off x="4092225" y="3400775"/>
            <a:ext cx="192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Utilizar la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impureza de Gini ponderada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para saber qué tocón clasifica mejor el ejemplo con más peso.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3" name="Google Shape;583;p36"/>
          <p:cNvSpPr txBox="1"/>
          <p:nvPr/>
        </p:nvSpPr>
        <p:spPr>
          <a:xfrm>
            <a:off x="7052725" y="3477475"/>
            <a:ext cx="192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Generar un nuevo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dataset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teniendo en cuenta los pesos de los ejemplos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84" name="Google Shape;584;p36"/>
          <p:cNvCxnSpPr>
            <a:stCxn id="581" idx="2"/>
            <a:endCxn id="582" idx="0"/>
          </p:cNvCxnSpPr>
          <p:nvPr/>
        </p:nvCxnSpPr>
        <p:spPr>
          <a:xfrm flipH="1">
            <a:off x="5055325" y="2497350"/>
            <a:ext cx="1788600" cy="9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5" name="Google Shape;585;p36"/>
          <p:cNvCxnSpPr>
            <a:stCxn id="581" idx="2"/>
            <a:endCxn id="583" idx="0"/>
          </p:cNvCxnSpPr>
          <p:nvPr/>
        </p:nvCxnSpPr>
        <p:spPr>
          <a:xfrm>
            <a:off x="6843925" y="2497350"/>
            <a:ext cx="1172100" cy="9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7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graphicFrame>
        <p:nvGraphicFramePr>
          <p:cNvPr id="591" name="Google Shape;591;p37"/>
          <p:cNvGraphicFramePr/>
          <p:nvPr/>
        </p:nvGraphicFramePr>
        <p:xfrm>
          <a:off x="11992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2" name="Google Shape;592;p37"/>
          <p:cNvSpPr txBox="1"/>
          <p:nvPr/>
        </p:nvSpPr>
        <p:spPr>
          <a:xfrm>
            <a:off x="3637825" y="598825"/>
            <a:ext cx="477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Generamos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un nuevo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dataset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teniendo en cuenta los pesos.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93" name="Google Shape;593;p37"/>
          <p:cNvGraphicFramePr/>
          <p:nvPr/>
        </p:nvGraphicFramePr>
        <p:xfrm>
          <a:off x="6191900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594" name="Google Shape;594;p37"/>
          <p:cNvSpPr txBox="1"/>
          <p:nvPr/>
        </p:nvSpPr>
        <p:spPr>
          <a:xfrm>
            <a:off x="4205100" y="1608675"/>
            <a:ext cx="151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Creamos un conjunto de datos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vacío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del mismo tamaño que el anterior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8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graphicFrame>
        <p:nvGraphicFramePr>
          <p:cNvPr id="600" name="Google Shape;600;p38"/>
          <p:cNvGraphicFramePr/>
          <p:nvPr/>
        </p:nvGraphicFramePr>
        <p:xfrm>
          <a:off x="11992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59750"/>
                <a:gridCol w="691100"/>
                <a:gridCol w="647350"/>
                <a:gridCol w="753700"/>
                <a:gridCol w="753700"/>
                <a:gridCol w="609025"/>
              </a:tblGrid>
              <a:tr h="51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Chest Pain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Blocked Arteries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Patient Weight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Heart Disease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Sample Weight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Dist.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0.14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0,84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0,91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1" name="Google Shape;601;p38"/>
          <p:cNvSpPr txBox="1"/>
          <p:nvPr/>
        </p:nvSpPr>
        <p:spPr>
          <a:xfrm>
            <a:off x="3637825" y="598825"/>
            <a:ext cx="477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Generamos un nuevo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dataset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teniendo en cuenta los pesos.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02" name="Google Shape;602;p38"/>
          <p:cNvGraphicFramePr/>
          <p:nvPr/>
        </p:nvGraphicFramePr>
        <p:xfrm>
          <a:off x="6191900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603" name="Google Shape;603;p38"/>
          <p:cNvSpPr txBox="1"/>
          <p:nvPr/>
        </p:nvSpPr>
        <p:spPr>
          <a:xfrm>
            <a:off x="4336750" y="1214425"/>
            <a:ext cx="1766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Armamos una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distribución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de valores, sumando los pesos.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Elegimos al azar un número entre 0 y 1.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Verificamos en que fila cae. Por ejemplo: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4" name="Google Shape;604;p38"/>
          <p:cNvSpPr txBox="1"/>
          <p:nvPr/>
        </p:nvSpPr>
        <p:spPr>
          <a:xfrm>
            <a:off x="4387125" y="3710650"/>
            <a:ext cx="164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0.05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(está entre 0 y 0.07)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05" name="Google Shape;605;p38"/>
          <p:cNvCxnSpPr>
            <a:stCxn id="604" idx="1"/>
          </p:cNvCxnSpPr>
          <p:nvPr/>
        </p:nvCxnSpPr>
        <p:spPr>
          <a:xfrm rot="10800000">
            <a:off x="4056825" y="2137750"/>
            <a:ext cx="330300" cy="188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38"/>
          <p:cNvSpPr/>
          <p:nvPr/>
        </p:nvSpPr>
        <p:spPr>
          <a:xfrm>
            <a:off x="211675" y="1961450"/>
            <a:ext cx="3845100" cy="28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8"/>
          <p:cNvSpPr txBox="1"/>
          <p:nvPr/>
        </p:nvSpPr>
        <p:spPr>
          <a:xfrm>
            <a:off x="4387125" y="4433800"/>
            <a:ext cx="155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0.35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(entre 0.21 y 0.70)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8" name="Google Shape;608;p38"/>
          <p:cNvSpPr/>
          <p:nvPr/>
        </p:nvSpPr>
        <p:spPr>
          <a:xfrm>
            <a:off x="169325" y="3118550"/>
            <a:ext cx="3887400" cy="282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9" name="Google Shape;609;p38"/>
          <p:cNvCxnSpPr>
            <a:stCxn id="607" idx="1"/>
            <a:endCxn id="608" idx="3"/>
          </p:cNvCxnSpPr>
          <p:nvPr/>
        </p:nvCxnSpPr>
        <p:spPr>
          <a:xfrm rot="10800000">
            <a:off x="4056825" y="3259600"/>
            <a:ext cx="330300" cy="1482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9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graphicFrame>
        <p:nvGraphicFramePr>
          <p:cNvPr id="615" name="Google Shape;615;p39"/>
          <p:cNvGraphicFramePr/>
          <p:nvPr/>
        </p:nvGraphicFramePr>
        <p:xfrm>
          <a:off x="11992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59750"/>
                <a:gridCol w="691100"/>
                <a:gridCol w="647350"/>
                <a:gridCol w="753700"/>
                <a:gridCol w="753700"/>
                <a:gridCol w="609025"/>
              </a:tblGrid>
              <a:tr h="51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Chest Pain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Blocked Arteries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Patient Weight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Heart Disease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Sample Weight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Dist.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0.14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0,84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0,91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6" name="Google Shape;616;p39"/>
          <p:cNvSpPr txBox="1"/>
          <p:nvPr/>
        </p:nvSpPr>
        <p:spPr>
          <a:xfrm>
            <a:off x="3637825" y="598825"/>
            <a:ext cx="477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Generamos un nuevo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dataset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teniendo en cuenta los pesos.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17" name="Google Shape;617;p39"/>
          <p:cNvGraphicFramePr/>
          <p:nvPr/>
        </p:nvGraphicFramePr>
        <p:xfrm>
          <a:off x="6191900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618" name="Google Shape;618;p39"/>
          <p:cNvSpPr/>
          <p:nvPr/>
        </p:nvSpPr>
        <p:spPr>
          <a:xfrm>
            <a:off x="190525" y="3103075"/>
            <a:ext cx="3887400" cy="282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9"/>
          <p:cNvSpPr/>
          <p:nvPr/>
        </p:nvSpPr>
        <p:spPr>
          <a:xfrm>
            <a:off x="190513" y="3477475"/>
            <a:ext cx="3887400" cy="282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900" y="1214425"/>
            <a:ext cx="876925" cy="8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9"/>
          <p:cNvSpPr txBox="1"/>
          <p:nvPr/>
        </p:nvSpPr>
        <p:spPr>
          <a:xfrm>
            <a:off x="4811900" y="2236600"/>
            <a:ext cx="8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0.72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22" name="Google Shape;622;p39"/>
          <p:cNvCxnSpPr>
            <a:stCxn id="619" idx="3"/>
          </p:cNvCxnSpPr>
          <p:nvPr/>
        </p:nvCxnSpPr>
        <p:spPr>
          <a:xfrm flipH="1" rot="10800000">
            <a:off x="4077913" y="2187325"/>
            <a:ext cx="2046300" cy="14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p39"/>
          <p:cNvSpPr txBox="1"/>
          <p:nvPr/>
        </p:nvSpPr>
        <p:spPr>
          <a:xfrm>
            <a:off x="6258275" y="1986750"/>
            <a:ext cx="26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</a:t>
            </a:r>
            <a:r>
              <a:rPr lang="en" sz="1200"/>
              <a:t>            Yes         156           No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4" name="Google Shape;624;p39"/>
          <p:cNvSpPr txBox="1"/>
          <p:nvPr/>
        </p:nvSpPr>
        <p:spPr>
          <a:xfrm>
            <a:off x="6276225" y="2387100"/>
            <a:ext cx="26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Yes</a:t>
            </a:r>
            <a:r>
              <a:rPr lang="en" sz="1200"/>
              <a:t>           Yes         167           Yes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5" name="Google Shape;625;p39"/>
          <p:cNvSpPr txBox="1"/>
          <p:nvPr/>
        </p:nvSpPr>
        <p:spPr>
          <a:xfrm>
            <a:off x="4799913" y="2987825"/>
            <a:ext cx="8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0.42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26" name="Google Shape;626;p39"/>
          <p:cNvCxnSpPr>
            <a:stCxn id="618" idx="3"/>
            <a:endCxn id="624" idx="1"/>
          </p:cNvCxnSpPr>
          <p:nvPr/>
        </p:nvCxnSpPr>
        <p:spPr>
          <a:xfrm flipH="1" rot="10800000">
            <a:off x="4077925" y="2571625"/>
            <a:ext cx="2198400" cy="6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0"/>
          <p:cNvSpPr txBox="1"/>
          <p:nvPr>
            <p:ph type="title"/>
          </p:nvPr>
        </p:nvSpPr>
        <p:spPr>
          <a:xfrm>
            <a:off x="598250" y="76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graphicFrame>
        <p:nvGraphicFramePr>
          <p:cNvPr id="632" name="Google Shape;632;p40"/>
          <p:cNvGraphicFramePr/>
          <p:nvPr/>
        </p:nvGraphicFramePr>
        <p:xfrm>
          <a:off x="119925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59750"/>
                <a:gridCol w="691100"/>
                <a:gridCol w="647350"/>
                <a:gridCol w="753700"/>
                <a:gridCol w="753700"/>
                <a:gridCol w="609025"/>
              </a:tblGrid>
              <a:tr h="51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Chest Pain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Blocked Arteries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Patient Weight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Heart Disease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Sample Weight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Dist.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0.14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0,84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0,91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3" name="Google Shape;633;p40"/>
          <p:cNvSpPr txBox="1"/>
          <p:nvPr/>
        </p:nvSpPr>
        <p:spPr>
          <a:xfrm>
            <a:off x="3637825" y="598825"/>
            <a:ext cx="477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Generamos un nuevo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dataset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teniendo en cuenta los pesos.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34" name="Google Shape;634;p40"/>
          <p:cNvGraphicFramePr/>
          <p:nvPr/>
        </p:nvGraphicFramePr>
        <p:xfrm>
          <a:off x="6191900" y="140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2575"/>
                <a:gridCol w="731650"/>
                <a:gridCol w="685325"/>
                <a:gridCol w="797900"/>
              </a:tblGrid>
              <a:tr h="5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35" name="Google Shape;6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900" y="1214425"/>
            <a:ext cx="876925" cy="8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0"/>
          <p:cNvSpPr/>
          <p:nvPr/>
        </p:nvSpPr>
        <p:spPr>
          <a:xfrm>
            <a:off x="4713100" y="2091350"/>
            <a:ext cx="1023000" cy="286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0"/>
          <p:cNvSpPr/>
          <p:nvPr/>
        </p:nvSpPr>
        <p:spPr>
          <a:xfrm>
            <a:off x="6223000" y="2370675"/>
            <a:ext cx="2737500" cy="31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0"/>
          <p:cNvSpPr/>
          <p:nvPr/>
        </p:nvSpPr>
        <p:spPr>
          <a:xfrm>
            <a:off x="6226875" y="3132600"/>
            <a:ext cx="2737500" cy="31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0"/>
          <p:cNvSpPr/>
          <p:nvPr/>
        </p:nvSpPr>
        <p:spPr>
          <a:xfrm>
            <a:off x="6223000" y="3513600"/>
            <a:ext cx="2737500" cy="31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0"/>
          <p:cNvSpPr/>
          <p:nvPr/>
        </p:nvSpPr>
        <p:spPr>
          <a:xfrm>
            <a:off x="6226875" y="4656525"/>
            <a:ext cx="2737500" cy="31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0"/>
          <p:cNvSpPr txBox="1"/>
          <p:nvPr/>
        </p:nvSpPr>
        <p:spPr>
          <a:xfrm>
            <a:off x="4610800" y="2874150"/>
            <a:ext cx="122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Este ejemplo se agregó 4 veces.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 que refleja su peso mayor.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2" name="Google Shape;642;p40"/>
          <p:cNvSpPr/>
          <p:nvPr/>
        </p:nvSpPr>
        <p:spPr>
          <a:xfrm rot="593264">
            <a:off x="197564" y="1516983"/>
            <a:ext cx="3626873" cy="3668895"/>
          </a:xfrm>
          <a:prstGeom prst="mathMultiply">
            <a:avLst>
              <a:gd fmla="val 719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1"/>
          <p:cNvSpPr txBox="1"/>
          <p:nvPr>
            <p:ph type="title"/>
          </p:nvPr>
        </p:nvSpPr>
        <p:spPr>
          <a:xfrm>
            <a:off x="598250" y="76450"/>
            <a:ext cx="3790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648" name="Google Shape;648;p41"/>
          <p:cNvSpPr txBox="1"/>
          <p:nvPr/>
        </p:nvSpPr>
        <p:spPr>
          <a:xfrm>
            <a:off x="3814225" y="571200"/>
            <a:ext cx="4779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Reemplazamos el viejo dataset con el nuevo.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Agregamos nuevamente el peso, será igual para todos los ejemplos.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Sin embargo al haber un ejemplo repetido 4 veces, su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verdadero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peso es ½.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49" name="Google Shape;649;p41"/>
          <p:cNvGraphicFramePr/>
          <p:nvPr/>
        </p:nvGraphicFramePr>
        <p:xfrm>
          <a:off x="88850" y="1488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{82F9F966-2862-4852-90F1-1845FC58F02E}</a:tableStyleId>
              </a:tblPr>
              <a:tblGrid>
                <a:gridCol w="594200"/>
                <a:gridCol w="733675"/>
                <a:gridCol w="687200"/>
                <a:gridCol w="800125"/>
                <a:gridCol w="800125"/>
              </a:tblGrid>
              <a:tr h="45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Chest Pain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Blocked Arteries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Patient Weight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Heart Disease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Sample Weight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A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172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205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1/8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0" name="Google Shape;650;p41"/>
          <p:cNvSpPr/>
          <p:nvPr/>
        </p:nvSpPr>
        <p:spPr>
          <a:xfrm>
            <a:off x="6732713" y="1950125"/>
            <a:ext cx="13122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Chest Pain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51" name="Google Shape;651;p41"/>
          <p:cNvCxnSpPr>
            <a:stCxn id="650" idx="2"/>
            <a:endCxn id="652" idx="0"/>
          </p:cNvCxnSpPr>
          <p:nvPr/>
        </p:nvCxnSpPr>
        <p:spPr>
          <a:xfrm flipH="1">
            <a:off x="6334013" y="2232425"/>
            <a:ext cx="1054800" cy="3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3" name="Google Shape;653;p41"/>
          <p:cNvCxnSpPr>
            <a:stCxn id="650" idx="2"/>
            <a:endCxn id="654" idx="0"/>
          </p:cNvCxnSpPr>
          <p:nvPr/>
        </p:nvCxnSpPr>
        <p:spPr>
          <a:xfrm>
            <a:off x="7388813" y="2232425"/>
            <a:ext cx="1061700" cy="27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41"/>
          <p:cNvCxnSpPr>
            <a:stCxn id="656" idx="2"/>
            <a:endCxn id="657" idx="0"/>
          </p:cNvCxnSpPr>
          <p:nvPr/>
        </p:nvCxnSpPr>
        <p:spPr>
          <a:xfrm flipH="1">
            <a:off x="6333750" y="3319950"/>
            <a:ext cx="1151700" cy="31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p41"/>
          <p:cNvCxnSpPr>
            <a:stCxn id="656" idx="2"/>
            <a:endCxn id="659" idx="0"/>
          </p:cNvCxnSpPr>
          <p:nvPr/>
        </p:nvCxnSpPr>
        <p:spPr>
          <a:xfrm>
            <a:off x="7485450" y="3319950"/>
            <a:ext cx="1041000" cy="31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" name="Google Shape;660;p41"/>
          <p:cNvSpPr/>
          <p:nvPr/>
        </p:nvSpPr>
        <p:spPr>
          <a:xfrm>
            <a:off x="6358500" y="4039575"/>
            <a:ext cx="2138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Patient Weight &gt; 176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1" name="Google Shape;661;p41"/>
          <p:cNvSpPr/>
          <p:nvPr/>
        </p:nvSpPr>
        <p:spPr>
          <a:xfrm>
            <a:off x="5836500" y="4644425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662" name="Google Shape;662;p41"/>
          <p:cNvCxnSpPr>
            <a:stCxn id="660" idx="2"/>
            <a:endCxn id="661" idx="0"/>
          </p:cNvCxnSpPr>
          <p:nvPr/>
        </p:nvCxnSpPr>
        <p:spPr>
          <a:xfrm flipH="1">
            <a:off x="6369150" y="4321875"/>
            <a:ext cx="1058400" cy="32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41"/>
          <p:cNvCxnSpPr>
            <a:stCxn id="660" idx="2"/>
            <a:endCxn id="664" idx="0"/>
          </p:cNvCxnSpPr>
          <p:nvPr/>
        </p:nvCxnSpPr>
        <p:spPr>
          <a:xfrm>
            <a:off x="7427550" y="4321875"/>
            <a:ext cx="1023000" cy="38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6" name="Google Shape;656;p41"/>
          <p:cNvSpPr/>
          <p:nvPr/>
        </p:nvSpPr>
        <p:spPr>
          <a:xfrm>
            <a:off x="6645900" y="3037650"/>
            <a:ext cx="16791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Blocked Arteries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4" name="Google Shape;664;p41"/>
          <p:cNvSpPr/>
          <p:nvPr/>
        </p:nvSpPr>
        <p:spPr>
          <a:xfrm>
            <a:off x="7917925" y="4704025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57" name="Google Shape;657;p41"/>
          <p:cNvSpPr/>
          <p:nvPr/>
        </p:nvSpPr>
        <p:spPr>
          <a:xfrm>
            <a:off x="5801225" y="3636563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59" name="Google Shape;659;p41"/>
          <p:cNvSpPr/>
          <p:nvPr/>
        </p:nvSpPr>
        <p:spPr>
          <a:xfrm>
            <a:off x="7993925" y="3636563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52" name="Google Shape;652;p41"/>
          <p:cNvSpPr/>
          <p:nvPr/>
        </p:nvSpPr>
        <p:spPr>
          <a:xfrm>
            <a:off x="5801213" y="2555088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54" name="Google Shape;654;p41"/>
          <p:cNvSpPr/>
          <p:nvPr/>
        </p:nvSpPr>
        <p:spPr>
          <a:xfrm>
            <a:off x="7917913" y="2511613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65" name="Google Shape;665;p41"/>
          <p:cNvSpPr txBox="1"/>
          <p:nvPr/>
        </p:nvSpPr>
        <p:spPr>
          <a:xfrm>
            <a:off x="4028725" y="2363600"/>
            <a:ext cx="153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Volvemos a calcular los tocones para atributo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303800" y="1495775"/>
            <a:ext cx="70305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técnica </a:t>
            </a:r>
            <a:r>
              <a:rPr lang="en"/>
              <a:t>detrás</a:t>
            </a:r>
            <a:r>
              <a:rPr lang="en"/>
              <a:t> de AdaBoost consiste en entrenar un predictor, un clasificador base (por ejemplo un árbol de </a:t>
            </a:r>
            <a:r>
              <a:rPr lang="en"/>
              <a:t>decisión</a:t>
            </a:r>
            <a:r>
              <a:rPr lang="en"/>
              <a:t>), verificar los errores que comete y entrenar luego otro predictor que corrija estos errores, (estas instancias mal clasificadas). AdaBoost repite este proceso hasta disminuir el error o encontrar un clasificador perfecto.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Utiliza para verificar el error el mismo conjunto de entrenamiento. Solo que, antes de entrenar el siguiente predictor, pondera las</a:t>
            </a:r>
            <a:r>
              <a:rPr lang="en"/>
              <a:t> instancias mal clasificadas, aumentando su peso relativo. De esta manera el siguiente predictor entrenado estará focalizado en corregir los errores del primero.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2"/>
          <p:cNvSpPr txBox="1"/>
          <p:nvPr>
            <p:ph type="title"/>
          </p:nvPr>
        </p:nvSpPr>
        <p:spPr>
          <a:xfrm>
            <a:off x="598250" y="76450"/>
            <a:ext cx="3790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671" name="Google Shape;671;p42"/>
          <p:cNvSpPr/>
          <p:nvPr/>
        </p:nvSpPr>
        <p:spPr>
          <a:xfrm>
            <a:off x="1465413" y="1943050"/>
            <a:ext cx="13122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72" name="Google Shape;672;p42"/>
          <p:cNvCxnSpPr>
            <a:stCxn id="671" idx="2"/>
            <a:endCxn id="673" idx="0"/>
          </p:cNvCxnSpPr>
          <p:nvPr/>
        </p:nvCxnSpPr>
        <p:spPr>
          <a:xfrm flipH="1">
            <a:off x="1465413" y="2225350"/>
            <a:ext cx="6561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42"/>
          <p:cNvCxnSpPr>
            <a:stCxn id="671" idx="2"/>
            <a:endCxn id="675" idx="0"/>
          </p:cNvCxnSpPr>
          <p:nvPr/>
        </p:nvCxnSpPr>
        <p:spPr>
          <a:xfrm>
            <a:off x="2121513" y="2225350"/>
            <a:ext cx="6636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42"/>
          <p:cNvSpPr/>
          <p:nvPr/>
        </p:nvSpPr>
        <p:spPr>
          <a:xfrm>
            <a:off x="932863" y="2571738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75" name="Google Shape;675;p42"/>
          <p:cNvSpPr/>
          <p:nvPr/>
        </p:nvSpPr>
        <p:spPr>
          <a:xfrm>
            <a:off x="2252313" y="2571738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76" name="Google Shape;676;p42"/>
          <p:cNvSpPr txBox="1"/>
          <p:nvPr/>
        </p:nvSpPr>
        <p:spPr>
          <a:xfrm>
            <a:off x="1255900" y="797275"/>
            <a:ext cx="728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 esta forma los errores cometidos por un árbol o tocón son utilizados para construir un segundo árbol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7" name="Google Shape;677;p42"/>
          <p:cNvSpPr/>
          <p:nvPr/>
        </p:nvSpPr>
        <p:spPr>
          <a:xfrm>
            <a:off x="4744954" y="2090763"/>
            <a:ext cx="948000" cy="175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78" name="Google Shape;678;p42"/>
          <p:cNvCxnSpPr>
            <a:stCxn id="677" idx="2"/>
            <a:endCxn id="679" idx="0"/>
          </p:cNvCxnSpPr>
          <p:nvPr/>
        </p:nvCxnSpPr>
        <p:spPr>
          <a:xfrm flipH="1">
            <a:off x="4744954" y="2266563"/>
            <a:ext cx="474000" cy="21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0" name="Google Shape;680;p42"/>
          <p:cNvCxnSpPr>
            <a:stCxn id="677" idx="2"/>
            <a:endCxn id="681" idx="0"/>
          </p:cNvCxnSpPr>
          <p:nvPr/>
        </p:nvCxnSpPr>
        <p:spPr>
          <a:xfrm>
            <a:off x="5218954" y="2266563"/>
            <a:ext cx="479100" cy="21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42"/>
          <p:cNvSpPr/>
          <p:nvPr/>
        </p:nvSpPr>
        <p:spPr>
          <a:xfrm>
            <a:off x="4360222" y="2482330"/>
            <a:ext cx="769500" cy="224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81" name="Google Shape;681;p42"/>
          <p:cNvSpPr/>
          <p:nvPr/>
        </p:nvSpPr>
        <p:spPr>
          <a:xfrm>
            <a:off x="5313437" y="2482330"/>
            <a:ext cx="769500" cy="224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82" name="Google Shape;682;p42"/>
          <p:cNvSpPr/>
          <p:nvPr/>
        </p:nvSpPr>
        <p:spPr>
          <a:xfrm>
            <a:off x="3527775" y="2314225"/>
            <a:ext cx="585600" cy="25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2"/>
          <p:cNvSpPr txBox="1"/>
          <p:nvPr/>
        </p:nvSpPr>
        <p:spPr>
          <a:xfrm>
            <a:off x="2518875" y="3245575"/>
            <a:ext cx="260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Y los errores del segundo árbol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servirán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a su vez para construir un tercero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4" name="Google Shape;684;p42"/>
          <p:cNvSpPr/>
          <p:nvPr/>
        </p:nvSpPr>
        <p:spPr>
          <a:xfrm>
            <a:off x="6304850" y="2245725"/>
            <a:ext cx="585600" cy="25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2"/>
          <p:cNvSpPr/>
          <p:nvPr/>
        </p:nvSpPr>
        <p:spPr>
          <a:xfrm>
            <a:off x="7443502" y="1909469"/>
            <a:ext cx="1084800" cy="265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86" name="Google Shape;686;p42"/>
          <p:cNvCxnSpPr>
            <a:stCxn id="685" idx="2"/>
            <a:endCxn id="687" idx="0"/>
          </p:cNvCxnSpPr>
          <p:nvPr/>
        </p:nvCxnSpPr>
        <p:spPr>
          <a:xfrm flipH="1">
            <a:off x="7443502" y="2174969"/>
            <a:ext cx="542400" cy="32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8" name="Google Shape;688;p42"/>
          <p:cNvCxnSpPr>
            <a:stCxn id="685" idx="2"/>
            <a:endCxn id="689" idx="0"/>
          </p:cNvCxnSpPr>
          <p:nvPr/>
        </p:nvCxnSpPr>
        <p:spPr>
          <a:xfrm>
            <a:off x="7985902" y="2174969"/>
            <a:ext cx="548400" cy="32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42"/>
          <p:cNvSpPr/>
          <p:nvPr/>
        </p:nvSpPr>
        <p:spPr>
          <a:xfrm>
            <a:off x="7003226" y="2500985"/>
            <a:ext cx="880500" cy="338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89" name="Google Shape;689;p42"/>
          <p:cNvSpPr/>
          <p:nvPr/>
        </p:nvSpPr>
        <p:spPr>
          <a:xfrm>
            <a:off x="8094057" y="2500985"/>
            <a:ext cx="880500" cy="338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90" name="Google Shape;690;p42"/>
          <p:cNvSpPr/>
          <p:nvPr/>
        </p:nvSpPr>
        <p:spPr>
          <a:xfrm>
            <a:off x="7883725" y="3048000"/>
            <a:ext cx="394200" cy="46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2"/>
          <p:cNvSpPr txBox="1"/>
          <p:nvPr/>
        </p:nvSpPr>
        <p:spPr>
          <a:xfrm>
            <a:off x="7505725" y="3647700"/>
            <a:ext cx="11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etcetera…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3"/>
          <p:cNvSpPr txBox="1"/>
          <p:nvPr>
            <p:ph type="title"/>
          </p:nvPr>
        </p:nvSpPr>
        <p:spPr>
          <a:xfrm>
            <a:off x="598250" y="76450"/>
            <a:ext cx="3790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697" name="Google Shape;697;p43"/>
          <p:cNvSpPr/>
          <p:nvPr/>
        </p:nvSpPr>
        <p:spPr>
          <a:xfrm>
            <a:off x="1465413" y="1943050"/>
            <a:ext cx="13122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98" name="Google Shape;698;p43"/>
          <p:cNvCxnSpPr>
            <a:stCxn id="697" idx="2"/>
            <a:endCxn id="699" idx="0"/>
          </p:cNvCxnSpPr>
          <p:nvPr/>
        </p:nvCxnSpPr>
        <p:spPr>
          <a:xfrm flipH="1">
            <a:off x="1465413" y="2225350"/>
            <a:ext cx="6561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43"/>
          <p:cNvCxnSpPr>
            <a:stCxn id="697" idx="2"/>
            <a:endCxn id="701" idx="0"/>
          </p:cNvCxnSpPr>
          <p:nvPr/>
        </p:nvCxnSpPr>
        <p:spPr>
          <a:xfrm>
            <a:off x="2121513" y="2225350"/>
            <a:ext cx="6636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9" name="Google Shape;699;p43"/>
          <p:cNvSpPr/>
          <p:nvPr/>
        </p:nvSpPr>
        <p:spPr>
          <a:xfrm>
            <a:off x="932863" y="2571738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01" name="Google Shape;701;p43"/>
          <p:cNvSpPr/>
          <p:nvPr/>
        </p:nvSpPr>
        <p:spPr>
          <a:xfrm>
            <a:off x="2252313" y="2571738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02" name="Google Shape;702;p43"/>
          <p:cNvSpPr txBox="1"/>
          <p:nvPr/>
        </p:nvSpPr>
        <p:spPr>
          <a:xfrm>
            <a:off x="1255900" y="797275"/>
            <a:ext cx="56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¿Cómo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clasifica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AdaBoost una vez construido el bosque de tocones?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3" name="Google Shape;703;p43"/>
          <p:cNvSpPr/>
          <p:nvPr/>
        </p:nvSpPr>
        <p:spPr>
          <a:xfrm>
            <a:off x="3956504" y="2174963"/>
            <a:ext cx="948000" cy="175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04" name="Google Shape;704;p43"/>
          <p:cNvCxnSpPr>
            <a:stCxn id="703" idx="2"/>
            <a:endCxn id="705" idx="0"/>
          </p:cNvCxnSpPr>
          <p:nvPr/>
        </p:nvCxnSpPr>
        <p:spPr>
          <a:xfrm flipH="1">
            <a:off x="3956504" y="2350763"/>
            <a:ext cx="474000" cy="21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p43"/>
          <p:cNvCxnSpPr>
            <a:stCxn id="703" idx="2"/>
            <a:endCxn id="707" idx="0"/>
          </p:cNvCxnSpPr>
          <p:nvPr/>
        </p:nvCxnSpPr>
        <p:spPr>
          <a:xfrm>
            <a:off x="4430504" y="2350763"/>
            <a:ext cx="479100" cy="21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Google Shape;705;p43"/>
          <p:cNvSpPr/>
          <p:nvPr/>
        </p:nvSpPr>
        <p:spPr>
          <a:xfrm>
            <a:off x="3571772" y="2566530"/>
            <a:ext cx="769500" cy="224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07" name="Google Shape;707;p43"/>
          <p:cNvSpPr/>
          <p:nvPr/>
        </p:nvSpPr>
        <p:spPr>
          <a:xfrm>
            <a:off x="4524987" y="2566530"/>
            <a:ext cx="769500" cy="224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08" name="Google Shape;708;p43"/>
          <p:cNvSpPr/>
          <p:nvPr/>
        </p:nvSpPr>
        <p:spPr>
          <a:xfrm>
            <a:off x="6011227" y="2174969"/>
            <a:ext cx="1084800" cy="265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09" name="Google Shape;709;p43"/>
          <p:cNvCxnSpPr>
            <a:stCxn id="708" idx="2"/>
            <a:endCxn id="710" idx="0"/>
          </p:cNvCxnSpPr>
          <p:nvPr/>
        </p:nvCxnSpPr>
        <p:spPr>
          <a:xfrm flipH="1">
            <a:off x="6011227" y="2440469"/>
            <a:ext cx="542400" cy="32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43"/>
          <p:cNvCxnSpPr>
            <a:stCxn id="708" idx="2"/>
            <a:endCxn id="712" idx="0"/>
          </p:cNvCxnSpPr>
          <p:nvPr/>
        </p:nvCxnSpPr>
        <p:spPr>
          <a:xfrm>
            <a:off x="6553627" y="2440469"/>
            <a:ext cx="548400" cy="32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p43"/>
          <p:cNvSpPr/>
          <p:nvPr/>
        </p:nvSpPr>
        <p:spPr>
          <a:xfrm>
            <a:off x="5570951" y="2766485"/>
            <a:ext cx="880500" cy="338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12" name="Google Shape;712;p43"/>
          <p:cNvSpPr/>
          <p:nvPr/>
        </p:nvSpPr>
        <p:spPr>
          <a:xfrm>
            <a:off x="6661782" y="2766485"/>
            <a:ext cx="880500" cy="338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13" name="Google Shape;713;p43"/>
          <p:cNvSpPr/>
          <p:nvPr/>
        </p:nvSpPr>
        <p:spPr>
          <a:xfrm>
            <a:off x="4159013" y="3450000"/>
            <a:ext cx="13122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14" name="Google Shape;714;p43"/>
          <p:cNvCxnSpPr>
            <a:stCxn id="713" idx="2"/>
            <a:endCxn id="715" idx="0"/>
          </p:cNvCxnSpPr>
          <p:nvPr/>
        </p:nvCxnSpPr>
        <p:spPr>
          <a:xfrm flipH="1">
            <a:off x="4159013" y="3732300"/>
            <a:ext cx="6561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p43"/>
          <p:cNvCxnSpPr>
            <a:stCxn id="713" idx="2"/>
            <a:endCxn id="717" idx="0"/>
          </p:cNvCxnSpPr>
          <p:nvPr/>
        </p:nvCxnSpPr>
        <p:spPr>
          <a:xfrm>
            <a:off x="4815113" y="3732300"/>
            <a:ext cx="6636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43"/>
          <p:cNvSpPr/>
          <p:nvPr/>
        </p:nvSpPr>
        <p:spPr>
          <a:xfrm>
            <a:off x="3626463" y="4078688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17" name="Google Shape;717;p43"/>
          <p:cNvSpPr/>
          <p:nvPr/>
        </p:nvSpPr>
        <p:spPr>
          <a:xfrm>
            <a:off x="4945913" y="4078688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18" name="Google Shape;718;p43"/>
          <p:cNvSpPr/>
          <p:nvPr/>
        </p:nvSpPr>
        <p:spPr>
          <a:xfrm>
            <a:off x="2240505" y="3354272"/>
            <a:ext cx="722100" cy="135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19" name="Google Shape;719;p43"/>
          <p:cNvCxnSpPr>
            <a:stCxn id="718" idx="2"/>
            <a:endCxn id="720" idx="0"/>
          </p:cNvCxnSpPr>
          <p:nvPr/>
        </p:nvCxnSpPr>
        <p:spPr>
          <a:xfrm flipH="1">
            <a:off x="2240655" y="3489572"/>
            <a:ext cx="360900" cy="1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43"/>
          <p:cNvCxnSpPr>
            <a:stCxn id="718" idx="2"/>
            <a:endCxn id="722" idx="0"/>
          </p:cNvCxnSpPr>
          <p:nvPr/>
        </p:nvCxnSpPr>
        <p:spPr>
          <a:xfrm>
            <a:off x="2601555" y="3489572"/>
            <a:ext cx="365100" cy="1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0" name="Google Shape;720;p43"/>
          <p:cNvSpPr/>
          <p:nvPr/>
        </p:nvSpPr>
        <p:spPr>
          <a:xfrm>
            <a:off x="1947453" y="3655532"/>
            <a:ext cx="586200" cy="172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22" name="Google Shape;722;p43"/>
          <p:cNvSpPr/>
          <p:nvPr/>
        </p:nvSpPr>
        <p:spPr>
          <a:xfrm>
            <a:off x="2673521" y="3655532"/>
            <a:ext cx="586200" cy="172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23" name="Google Shape;723;p43"/>
          <p:cNvSpPr/>
          <p:nvPr/>
        </p:nvSpPr>
        <p:spPr>
          <a:xfrm>
            <a:off x="6666224" y="3430875"/>
            <a:ext cx="810600" cy="213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24" name="Google Shape;724;p43"/>
          <p:cNvCxnSpPr>
            <a:stCxn id="723" idx="2"/>
            <a:endCxn id="725" idx="0"/>
          </p:cNvCxnSpPr>
          <p:nvPr/>
        </p:nvCxnSpPr>
        <p:spPr>
          <a:xfrm flipH="1">
            <a:off x="6666224" y="3643875"/>
            <a:ext cx="405300" cy="26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" name="Google Shape;726;p43"/>
          <p:cNvCxnSpPr>
            <a:stCxn id="723" idx="2"/>
            <a:endCxn id="727" idx="0"/>
          </p:cNvCxnSpPr>
          <p:nvPr/>
        </p:nvCxnSpPr>
        <p:spPr>
          <a:xfrm>
            <a:off x="7071524" y="3643875"/>
            <a:ext cx="410100" cy="26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" name="Google Shape;725;p43"/>
          <p:cNvSpPr/>
          <p:nvPr/>
        </p:nvSpPr>
        <p:spPr>
          <a:xfrm>
            <a:off x="6337175" y="3905406"/>
            <a:ext cx="658200" cy="271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27" name="Google Shape;727;p43"/>
          <p:cNvSpPr/>
          <p:nvPr/>
        </p:nvSpPr>
        <p:spPr>
          <a:xfrm>
            <a:off x="7152429" y="3905406"/>
            <a:ext cx="658200" cy="271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4"/>
          <p:cNvSpPr txBox="1"/>
          <p:nvPr>
            <p:ph type="title"/>
          </p:nvPr>
        </p:nvSpPr>
        <p:spPr>
          <a:xfrm>
            <a:off x="598250" y="76450"/>
            <a:ext cx="3790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sp>
        <p:nvSpPr>
          <p:cNvPr id="733" name="Google Shape;733;p44"/>
          <p:cNvSpPr/>
          <p:nvPr/>
        </p:nvSpPr>
        <p:spPr>
          <a:xfrm>
            <a:off x="639913" y="1932300"/>
            <a:ext cx="13122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4" name="Google Shape;734;p44"/>
          <p:cNvCxnSpPr>
            <a:stCxn id="733" idx="2"/>
            <a:endCxn id="735" idx="0"/>
          </p:cNvCxnSpPr>
          <p:nvPr/>
        </p:nvCxnSpPr>
        <p:spPr>
          <a:xfrm flipH="1">
            <a:off x="639913" y="2214600"/>
            <a:ext cx="6561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44"/>
          <p:cNvCxnSpPr>
            <a:stCxn id="733" idx="2"/>
            <a:endCxn id="737" idx="0"/>
          </p:cNvCxnSpPr>
          <p:nvPr/>
        </p:nvCxnSpPr>
        <p:spPr>
          <a:xfrm>
            <a:off x="1296013" y="2214600"/>
            <a:ext cx="6636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p44"/>
          <p:cNvSpPr/>
          <p:nvPr/>
        </p:nvSpPr>
        <p:spPr>
          <a:xfrm>
            <a:off x="107363" y="2560988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37" name="Google Shape;737;p44"/>
          <p:cNvSpPr/>
          <p:nvPr/>
        </p:nvSpPr>
        <p:spPr>
          <a:xfrm>
            <a:off x="1426813" y="2560988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38" name="Google Shape;738;p44"/>
          <p:cNvSpPr txBox="1"/>
          <p:nvPr/>
        </p:nvSpPr>
        <p:spPr>
          <a:xfrm>
            <a:off x="1255900" y="797275"/>
            <a:ext cx="77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Tenemos un nuevo caso. Un nuevo Ejemplo. Lo usamos como entrada en todos los árboles, para saber si el paciente está o no enfermo del corazón (</a:t>
            </a:r>
            <a:r>
              <a:rPr b="1" i="1" lang="en">
                <a:latin typeface="Nunito"/>
                <a:ea typeface="Nunito"/>
                <a:cs typeface="Nunito"/>
                <a:sym typeface="Nunito"/>
              </a:rPr>
              <a:t>Heart Disease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= TRUE)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9" name="Google Shape;739;p44"/>
          <p:cNvSpPr/>
          <p:nvPr/>
        </p:nvSpPr>
        <p:spPr>
          <a:xfrm>
            <a:off x="7726704" y="3220700"/>
            <a:ext cx="948000" cy="175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40" name="Google Shape;740;p44"/>
          <p:cNvCxnSpPr>
            <a:stCxn id="739" idx="2"/>
            <a:endCxn id="741" idx="0"/>
          </p:cNvCxnSpPr>
          <p:nvPr/>
        </p:nvCxnSpPr>
        <p:spPr>
          <a:xfrm flipH="1">
            <a:off x="7726704" y="3396500"/>
            <a:ext cx="474000" cy="21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44"/>
          <p:cNvCxnSpPr>
            <a:stCxn id="739" idx="2"/>
            <a:endCxn id="743" idx="0"/>
          </p:cNvCxnSpPr>
          <p:nvPr/>
        </p:nvCxnSpPr>
        <p:spPr>
          <a:xfrm>
            <a:off x="8200704" y="3396500"/>
            <a:ext cx="479100" cy="21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Google Shape;741;p44"/>
          <p:cNvSpPr/>
          <p:nvPr/>
        </p:nvSpPr>
        <p:spPr>
          <a:xfrm>
            <a:off x="7341972" y="3612267"/>
            <a:ext cx="769500" cy="224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43" name="Google Shape;743;p44"/>
          <p:cNvSpPr/>
          <p:nvPr/>
        </p:nvSpPr>
        <p:spPr>
          <a:xfrm>
            <a:off x="8295187" y="3612267"/>
            <a:ext cx="769500" cy="224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44" name="Google Shape;744;p44"/>
          <p:cNvSpPr/>
          <p:nvPr/>
        </p:nvSpPr>
        <p:spPr>
          <a:xfrm>
            <a:off x="7612952" y="2134382"/>
            <a:ext cx="1084800" cy="265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45" name="Google Shape;745;p44"/>
          <p:cNvCxnSpPr>
            <a:stCxn id="744" idx="2"/>
            <a:endCxn id="746" idx="0"/>
          </p:cNvCxnSpPr>
          <p:nvPr/>
        </p:nvCxnSpPr>
        <p:spPr>
          <a:xfrm flipH="1">
            <a:off x="7612952" y="2399882"/>
            <a:ext cx="542400" cy="32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7" name="Google Shape;747;p44"/>
          <p:cNvCxnSpPr>
            <a:stCxn id="744" idx="2"/>
            <a:endCxn id="748" idx="0"/>
          </p:cNvCxnSpPr>
          <p:nvPr/>
        </p:nvCxnSpPr>
        <p:spPr>
          <a:xfrm>
            <a:off x="8155352" y="2399882"/>
            <a:ext cx="548400" cy="32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6" name="Google Shape;746;p44"/>
          <p:cNvSpPr/>
          <p:nvPr/>
        </p:nvSpPr>
        <p:spPr>
          <a:xfrm>
            <a:off x="7172676" y="2725898"/>
            <a:ext cx="880500" cy="338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8263507" y="2725898"/>
            <a:ext cx="880500" cy="338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49" name="Google Shape;749;p44"/>
          <p:cNvSpPr/>
          <p:nvPr/>
        </p:nvSpPr>
        <p:spPr>
          <a:xfrm>
            <a:off x="715913" y="3866975"/>
            <a:ext cx="1312200" cy="282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50" name="Google Shape;750;p44"/>
          <p:cNvCxnSpPr>
            <a:stCxn id="749" idx="2"/>
            <a:endCxn id="751" idx="0"/>
          </p:cNvCxnSpPr>
          <p:nvPr/>
        </p:nvCxnSpPr>
        <p:spPr>
          <a:xfrm flipH="1">
            <a:off x="715913" y="4149275"/>
            <a:ext cx="6561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2" name="Google Shape;752;p44"/>
          <p:cNvCxnSpPr>
            <a:stCxn id="749" idx="2"/>
            <a:endCxn id="753" idx="0"/>
          </p:cNvCxnSpPr>
          <p:nvPr/>
        </p:nvCxnSpPr>
        <p:spPr>
          <a:xfrm>
            <a:off x="1372013" y="4149275"/>
            <a:ext cx="663600" cy="3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1" name="Google Shape;751;p44"/>
          <p:cNvSpPr/>
          <p:nvPr/>
        </p:nvSpPr>
        <p:spPr>
          <a:xfrm>
            <a:off x="183363" y="4495663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53" name="Google Shape;753;p44"/>
          <p:cNvSpPr/>
          <p:nvPr/>
        </p:nvSpPr>
        <p:spPr>
          <a:xfrm>
            <a:off x="1502813" y="4495663"/>
            <a:ext cx="1065300" cy="359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54" name="Google Shape;754;p44"/>
          <p:cNvSpPr/>
          <p:nvPr/>
        </p:nvSpPr>
        <p:spPr>
          <a:xfrm>
            <a:off x="932943" y="3227272"/>
            <a:ext cx="722100" cy="135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55" name="Google Shape;755;p44"/>
          <p:cNvCxnSpPr>
            <a:stCxn id="754" idx="2"/>
            <a:endCxn id="756" idx="0"/>
          </p:cNvCxnSpPr>
          <p:nvPr/>
        </p:nvCxnSpPr>
        <p:spPr>
          <a:xfrm flipH="1">
            <a:off x="933093" y="3362572"/>
            <a:ext cx="360900" cy="1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44"/>
          <p:cNvCxnSpPr>
            <a:stCxn id="754" idx="2"/>
            <a:endCxn id="758" idx="0"/>
          </p:cNvCxnSpPr>
          <p:nvPr/>
        </p:nvCxnSpPr>
        <p:spPr>
          <a:xfrm>
            <a:off x="1293993" y="3362572"/>
            <a:ext cx="365100" cy="1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44"/>
          <p:cNvSpPr/>
          <p:nvPr/>
        </p:nvSpPr>
        <p:spPr>
          <a:xfrm>
            <a:off x="639890" y="3528532"/>
            <a:ext cx="586200" cy="172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58" name="Google Shape;758;p44"/>
          <p:cNvSpPr/>
          <p:nvPr/>
        </p:nvSpPr>
        <p:spPr>
          <a:xfrm>
            <a:off x="1365959" y="3528532"/>
            <a:ext cx="586200" cy="172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59" name="Google Shape;759;p44"/>
          <p:cNvSpPr txBox="1"/>
          <p:nvPr/>
        </p:nvSpPr>
        <p:spPr>
          <a:xfrm>
            <a:off x="183375" y="1472488"/>
            <a:ext cx="3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Estos 3 de acá dicen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Heart Disease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= TRUE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0" name="Google Shape;760;p44"/>
          <p:cNvSpPr txBox="1"/>
          <p:nvPr/>
        </p:nvSpPr>
        <p:spPr>
          <a:xfrm>
            <a:off x="5841900" y="1472500"/>
            <a:ext cx="33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Estos dicen: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Heart Disease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= FALSE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1" name="Google Shape;761;p44"/>
          <p:cNvSpPr txBox="1"/>
          <p:nvPr/>
        </p:nvSpPr>
        <p:spPr>
          <a:xfrm>
            <a:off x="4019600" y="1864500"/>
            <a:ext cx="195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Veamos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cuánto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tienen que decir, el </a:t>
            </a:r>
            <a:r>
              <a:rPr b="1" i="1" lang="en">
                <a:latin typeface="Nunito"/>
                <a:ea typeface="Nunito"/>
                <a:cs typeface="Nunito"/>
                <a:sym typeface="Nunito"/>
              </a:rPr>
              <a:t>Amount of Say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de cada estimador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2" name="Google Shape;762;p44"/>
          <p:cNvSpPr txBox="1"/>
          <p:nvPr/>
        </p:nvSpPr>
        <p:spPr>
          <a:xfrm>
            <a:off x="2998600" y="1873350"/>
            <a:ext cx="6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0.97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3" name="Google Shape;763;p44"/>
          <p:cNvSpPr txBox="1"/>
          <p:nvPr/>
        </p:nvSpPr>
        <p:spPr>
          <a:xfrm>
            <a:off x="2998600" y="3071150"/>
            <a:ext cx="6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0.32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4" name="Google Shape;764;p44"/>
          <p:cNvSpPr txBox="1"/>
          <p:nvPr/>
        </p:nvSpPr>
        <p:spPr>
          <a:xfrm>
            <a:off x="3052225" y="3808025"/>
            <a:ext cx="6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0.78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65" name="Google Shape;765;p44"/>
          <p:cNvCxnSpPr>
            <a:stCxn id="733" idx="3"/>
            <a:endCxn id="762" idx="1"/>
          </p:cNvCxnSpPr>
          <p:nvPr/>
        </p:nvCxnSpPr>
        <p:spPr>
          <a:xfrm>
            <a:off x="1952113" y="2073450"/>
            <a:ext cx="104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6" name="Google Shape;766;p44"/>
          <p:cNvCxnSpPr>
            <a:stCxn id="754" idx="3"/>
            <a:endCxn id="763" idx="1"/>
          </p:cNvCxnSpPr>
          <p:nvPr/>
        </p:nvCxnSpPr>
        <p:spPr>
          <a:xfrm flipH="1" rot="10800000">
            <a:off x="1655043" y="3271222"/>
            <a:ext cx="1343700" cy="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7" name="Google Shape;767;p44"/>
          <p:cNvCxnSpPr>
            <a:stCxn id="749" idx="3"/>
            <a:endCxn id="764" idx="1"/>
          </p:cNvCxnSpPr>
          <p:nvPr/>
        </p:nvCxnSpPr>
        <p:spPr>
          <a:xfrm>
            <a:off x="2028113" y="4008125"/>
            <a:ext cx="102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44"/>
          <p:cNvSpPr txBox="1"/>
          <p:nvPr/>
        </p:nvSpPr>
        <p:spPr>
          <a:xfrm>
            <a:off x="6120275" y="2060588"/>
            <a:ext cx="6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0.82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9" name="Google Shape;769;p44"/>
          <p:cNvSpPr txBox="1"/>
          <p:nvPr/>
        </p:nvSpPr>
        <p:spPr>
          <a:xfrm>
            <a:off x="6084200" y="3108500"/>
            <a:ext cx="6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0.41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70" name="Google Shape;770;p44"/>
          <p:cNvCxnSpPr>
            <a:stCxn id="744" idx="1"/>
            <a:endCxn id="768" idx="3"/>
          </p:cNvCxnSpPr>
          <p:nvPr/>
        </p:nvCxnSpPr>
        <p:spPr>
          <a:xfrm rot="10800000">
            <a:off x="6783752" y="2260832"/>
            <a:ext cx="829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p44"/>
          <p:cNvCxnSpPr>
            <a:stCxn id="739" idx="1"/>
            <a:endCxn id="769" idx="3"/>
          </p:cNvCxnSpPr>
          <p:nvPr/>
        </p:nvCxnSpPr>
        <p:spPr>
          <a:xfrm rot="10800000">
            <a:off x="6747804" y="3308600"/>
            <a:ext cx="97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Google Shape;772;p44"/>
          <p:cNvSpPr txBox="1"/>
          <p:nvPr/>
        </p:nvSpPr>
        <p:spPr>
          <a:xfrm>
            <a:off x="2727925" y="4292600"/>
            <a:ext cx="1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Total = 2,07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3" name="Google Shape;773;p44"/>
          <p:cNvSpPr txBox="1"/>
          <p:nvPr/>
        </p:nvSpPr>
        <p:spPr>
          <a:xfrm>
            <a:off x="5759900" y="3524225"/>
            <a:ext cx="13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Total = 1,23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4" name="Google Shape;774;p44"/>
          <p:cNvSpPr/>
          <p:nvPr/>
        </p:nvSpPr>
        <p:spPr>
          <a:xfrm>
            <a:off x="2723450" y="4254500"/>
            <a:ext cx="1248900" cy="486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5" name="Google Shape;775;p44"/>
          <p:cNvCxnSpPr>
            <a:stCxn id="774" idx="3"/>
          </p:cNvCxnSpPr>
          <p:nvPr/>
        </p:nvCxnSpPr>
        <p:spPr>
          <a:xfrm flipH="1" rot="10800000">
            <a:off x="3972350" y="4494350"/>
            <a:ext cx="1199400" cy="3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6" name="Google Shape;776;p44"/>
          <p:cNvSpPr txBox="1"/>
          <p:nvPr/>
        </p:nvSpPr>
        <p:spPr>
          <a:xfrm>
            <a:off x="5249325" y="4219225"/>
            <a:ext cx="298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nuevo caso es positivo.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b="1" lang="en">
                <a:latin typeface="Nunito"/>
                <a:ea typeface="Nunito"/>
                <a:cs typeface="Nunito"/>
                <a:sym typeface="Nunito"/>
              </a:rPr>
              <a:t>Heart Disease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= TRUE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Resumen</a:t>
            </a:r>
            <a:endParaRPr/>
          </a:p>
        </p:txBody>
      </p:sp>
      <p:sp>
        <p:nvSpPr>
          <p:cNvPr id="782" name="Google Shape;782;p45"/>
          <p:cNvSpPr txBox="1"/>
          <p:nvPr>
            <p:ph idx="1" type="body"/>
          </p:nvPr>
        </p:nvSpPr>
        <p:spPr>
          <a:xfrm>
            <a:off x="867825" y="1382900"/>
            <a:ext cx="74664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AdaBoost</a:t>
            </a:r>
            <a:r>
              <a:rPr lang="en" sz="1500"/>
              <a:t> combina un monton de </a:t>
            </a:r>
            <a:r>
              <a:rPr b="1" i="1" lang="en" sz="1500"/>
              <a:t>weak learners</a:t>
            </a:r>
            <a:r>
              <a:rPr lang="en" sz="1500"/>
              <a:t> (estimadores pobres) para hacer </a:t>
            </a:r>
            <a:r>
              <a:rPr lang="en" sz="1500"/>
              <a:t>clasificaciones</a:t>
            </a:r>
            <a:r>
              <a:rPr lang="en" sz="1500"/>
              <a:t>. Estos </a:t>
            </a:r>
            <a:r>
              <a:rPr b="1" i="1" lang="en" sz="1500"/>
              <a:t>weak learners</a:t>
            </a:r>
            <a:r>
              <a:rPr lang="en" sz="1500"/>
              <a:t>, son generalmente </a:t>
            </a:r>
            <a:r>
              <a:rPr b="1" i="1" lang="en" sz="1500"/>
              <a:t>stumps</a:t>
            </a:r>
            <a:r>
              <a:rPr lang="en" sz="1500"/>
              <a:t> (tocones).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Algunos </a:t>
            </a:r>
            <a:r>
              <a:rPr b="1" lang="en" sz="1500"/>
              <a:t>tocones</a:t>
            </a:r>
            <a:r>
              <a:rPr lang="en" sz="1500"/>
              <a:t> </a:t>
            </a:r>
            <a:r>
              <a:rPr lang="en" sz="1500"/>
              <a:t>tienen</a:t>
            </a:r>
            <a:r>
              <a:rPr lang="en" sz="1500"/>
              <a:t> más peso que otros en la votación final, tienen más que decir (</a:t>
            </a:r>
            <a:r>
              <a:rPr b="1" i="1" lang="en" sz="1500"/>
              <a:t>amount of say</a:t>
            </a:r>
            <a:r>
              <a:rPr lang="en" sz="1500"/>
              <a:t>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Cada uno de estos tocones está construido teniendo en cuenta los errores del tocón anterior.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Lo podemos hacer usando una función de </a:t>
            </a:r>
            <a:r>
              <a:rPr b="1" lang="en" sz="1300"/>
              <a:t>impureza de Gini ponderada</a:t>
            </a:r>
            <a:r>
              <a:rPr lang="en" sz="1300"/>
              <a:t>, para cada ejemplo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O simplemente regenerando los datos como vimos en este ejemplo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cómo este y muchos otros útiles</a:t>
            </a:r>
            <a:endParaRPr/>
          </a:p>
        </p:txBody>
      </p:sp>
      <p:sp>
        <p:nvSpPr>
          <p:cNvPr id="788" name="Google Shape;788;p46"/>
          <p:cNvSpPr txBox="1"/>
          <p:nvPr>
            <p:ph idx="1" type="body"/>
          </p:nvPr>
        </p:nvSpPr>
        <p:spPr>
          <a:xfrm>
            <a:off x="3768900" y="3535250"/>
            <a:ext cx="52227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https://www.youtube.com/channel/UCtYLUTtgS3k1Fg4y5tAhLbw</a:t>
            </a:r>
            <a:endParaRPr sz="1700"/>
          </a:p>
        </p:txBody>
      </p:sp>
      <p:pic>
        <p:nvPicPr>
          <p:cNvPr id="789" name="Google Shape;7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06900"/>
            <a:ext cx="8839200" cy="1653551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6"/>
          <p:cNvSpPr txBox="1"/>
          <p:nvPr/>
        </p:nvSpPr>
        <p:spPr>
          <a:xfrm>
            <a:off x="430400" y="4501450"/>
            <a:ext cx="82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autor es el Dr. Josh Starmer, profesor de la universidad de North Carolina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1303800" y="2003775"/>
            <a:ext cx="7030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El entrenamiento de AdaBoost no puede </a:t>
            </a:r>
            <a:r>
              <a:rPr lang="en"/>
              <a:t>hacerse</a:t>
            </a:r>
            <a:r>
              <a:rPr lang="en"/>
              <a:t> en paralelo (como los árboles de Random Forest) y es por lo tanto poco escalable.</a:t>
            </a:r>
            <a:endParaRPr/>
          </a:p>
        </p:txBody>
      </p:sp>
      <p:sp>
        <p:nvSpPr>
          <p:cNvPr id="296" name="Google Shape;296;p16"/>
          <p:cNvSpPr txBox="1"/>
          <p:nvPr/>
        </p:nvSpPr>
        <p:spPr>
          <a:xfrm>
            <a:off x="1303800" y="1446375"/>
            <a:ext cx="10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Contras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303800" y="1361725"/>
            <a:ext cx="70305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La implementación más </a:t>
            </a:r>
            <a:r>
              <a:rPr lang="en" sz="1500"/>
              <a:t>común</a:t>
            </a:r>
            <a:r>
              <a:rPr lang="en" sz="1500"/>
              <a:t> es con árboles. </a:t>
            </a:r>
            <a:endParaRPr sz="1500"/>
          </a:p>
        </p:txBody>
      </p:sp>
      <p:sp>
        <p:nvSpPr>
          <p:cNvPr id="303" name="Google Shape;303;p17"/>
          <p:cNvSpPr txBox="1"/>
          <p:nvPr/>
        </p:nvSpPr>
        <p:spPr>
          <a:xfrm>
            <a:off x="1303800" y="1912075"/>
            <a:ext cx="714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 diferencia de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Random Forest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, donde tenemos N árboles completos (de distinta profundidad pero completos), en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AdaBoost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tenemos un bosque de tocones (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stumps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625" y="2457025"/>
            <a:ext cx="2342424" cy="17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175" y="2457025"/>
            <a:ext cx="3255450" cy="16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/>
        </p:nvSpPr>
        <p:spPr>
          <a:xfrm>
            <a:off x="1450525" y="4149850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Random Forest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4705825" y="4149850"/>
            <a:ext cx="23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AdaBoost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6541913" y="494275"/>
            <a:ext cx="2195700" cy="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Los tocones o </a:t>
            </a:r>
            <a:r>
              <a:rPr b="1" i="1" lang="en"/>
              <a:t>stump</a:t>
            </a:r>
            <a:r>
              <a:rPr lang="en"/>
              <a:t>, son árboles con un nodo </a:t>
            </a:r>
            <a:r>
              <a:rPr lang="en"/>
              <a:t>raíz</a:t>
            </a:r>
            <a:r>
              <a:rPr lang="en"/>
              <a:t> y dos hojas.</a:t>
            </a:r>
            <a:endParaRPr/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825" y="1597875"/>
            <a:ext cx="2401864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8"/>
          <p:cNvSpPr/>
          <p:nvPr/>
        </p:nvSpPr>
        <p:spPr>
          <a:xfrm>
            <a:off x="5806725" y="1594550"/>
            <a:ext cx="522000" cy="3240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8"/>
          <p:cNvSpPr txBox="1"/>
          <p:nvPr/>
        </p:nvSpPr>
        <p:spPr>
          <a:xfrm>
            <a:off x="4296825" y="3018188"/>
            <a:ext cx="15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Stump forest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1580450" y="2077188"/>
            <a:ext cx="330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No son buenos clasificando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9"/>
          <p:cNvSpPr txBox="1"/>
          <p:nvPr>
            <p:ph idx="1" type="body"/>
          </p:nvPr>
        </p:nvSpPr>
        <p:spPr>
          <a:xfrm>
            <a:off x="4162775" y="1065775"/>
            <a:ext cx="47412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Queremos saber si alguien puede tener una enfermedad del corazón, usando cuatro variables: </a:t>
            </a:r>
            <a:r>
              <a:rPr b="1" i="1" lang="en"/>
              <a:t>Chest Pain</a:t>
            </a:r>
            <a:r>
              <a:rPr lang="en"/>
              <a:t>, </a:t>
            </a:r>
            <a:r>
              <a:rPr b="1" i="1" lang="en"/>
              <a:t>Good Blood Circulation</a:t>
            </a:r>
            <a:r>
              <a:rPr lang="en"/>
              <a:t>, </a:t>
            </a:r>
            <a:r>
              <a:rPr b="1" i="1" lang="en"/>
              <a:t>Blocked Arteries</a:t>
            </a:r>
            <a:r>
              <a:rPr lang="en"/>
              <a:t> y </a:t>
            </a:r>
            <a:r>
              <a:rPr b="1" i="1" lang="en"/>
              <a:t>Weight</a:t>
            </a:r>
            <a:endParaRPr b="1" i="1"/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0" y="1700900"/>
            <a:ext cx="3836839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935" y="1919275"/>
            <a:ext cx="3546875" cy="18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/>
        </p:nvSpPr>
        <p:spPr>
          <a:xfrm>
            <a:off x="4572000" y="38100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Así se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vería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un árbol completo. Tradicional.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0"/>
          <p:cNvSpPr txBox="1"/>
          <p:nvPr>
            <p:ph idx="1" type="body"/>
          </p:nvPr>
        </p:nvSpPr>
        <p:spPr>
          <a:xfrm>
            <a:off x="4162775" y="1065775"/>
            <a:ext cx="47412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Queremos saber si alguien puede tener una enfermedad del corazón, usando cuatro variables: </a:t>
            </a:r>
            <a:r>
              <a:rPr b="1" i="1" lang="en"/>
              <a:t>Chest Pain</a:t>
            </a:r>
            <a:r>
              <a:rPr lang="en"/>
              <a:t>, </a:t>
            </a:r>
            <a:r>
              <a:rPr b="1" i="1" lang="en"/>
              <a:t>Good Blood Circulation</a:t>
            </a:r>
            <a:r>
              <a:rPr lang="en"/>
              <a:t>, </a:t>
            </a:r>
            <a:r>
              <a:rPr b="1" i="1" lang="en"/>
              <a:t>Blocked Arteries</a:t>
            </a:r>
            <a:r>
              <a:rPr lang="en"/>
              <a:t> y </a:t>
            </a:r>
            <a:r>
              <a:rPr b="1" i="1" lang="en"/>
              <a:t>Weight</a:t>
            </a:r>
            <a:endParaRPr b="1" i="1"/>
          </a:p>
        </p:txBody>
      </p:sp>
      <p:pic>
        <p:nvPicPr>
          <p:cNvPr id="333" name="Google Shape;3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0" y="1700900"/>
            <a:ext cx="3836839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0"/>
          <p:cNvSpPr txBox="1"/>
          <p:nvPr/>
        </p:nvSpPr>
        <p:spPr>
          <a:xfrm>
            <a:off x="4501325" y="305620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Pero un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tocón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o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stump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solo utiliza una variable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. Pero es así como funciona AdaBoost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5" name="Google Shape;3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072" y="1956225"/>
            <a:ext cx="2640600" cy="10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type="title"/>
          </p:nvPr>
        </p:nvSpPr>
        <p:spPr>
          <a:xfrm>
            <a:off x="1303800" y="598575"/>
            <a:ext cx="70305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AdaBoost: ejemplo</a:t>
            </a:r>
            <a:endParaRPr/>
          </a:p>
        </p:txBody>
      </p:sp>
      <p:pic>
        <p:nvPicPr>
          <p:cNvPr id="341" name="Google Shape;3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275" y="1472250"/>
            <a:ext cx="2691000" cy="23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/>
        </p:nvSpPr>
        <p:spPr>
          <a:xfrm>
            <a:off x="745050" y="3810000"/>
            <a:ext cx="4179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Todos los árboles votan y su voto vale 1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Cada árbol está construido de forma independiente de los otros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No importa el orden de creación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21"/>
          <p:cNvSpPr txBox="1"/>
          <p:nvPr/>
        </p:nvSpPr>
        <p:spPr>
          <a:xfrm>
            <a:off x="1536625" y="1072050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Random Forest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000" y="1576800"/>
            <a:ext cx="3091000" cy="22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1"/>
          <p:cNvSpPr txBox="1"/>
          <p:nvPr/>
        </p:nvSpPr>
        <p:spPr>
          <a:xfrm>
            <a:off x="6234100" y="1072050"/>
            <a:ext cx="10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AdaBoost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21"/>
          <p:cNvSpPr txBox="1"/>
          <p:nvPr/>
        </p:nvSpPr>
        <p:spPr>
          <a:xfrm>
            <a:off x="5117100" y="3810000"/>
            <a:ext cx="3906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Los árboles votan de forma ponderada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La creación de uno depende de los anteriores.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○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Importa el orden de creación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